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88" r:id="rId2"/>
    <p:sldId id="421" r:id="rId3"/>
    <p:sldId id="433" r:id="rId4"/>
    <p:sldId id="423" r:id="rId5"/>
    <p:sldId id="438" r:id="rId6"/>
    <p:sldId id="392" r:id="rId7"/>
    <p:sldId id="389" r:id="rId8"/>
    <p:sldId id="410" r:id="rId9"/>
    <p:sldId id="406" r:id="rId10"/>
    <p:sldId id="409" r:id="rId11"/>
    <p:sldId id="419" r:id="rId12"/>
    <p:sldId id="439" r:id="rId13"/>
    <p:sldId id="414" r:id="rId14"/>
    <p:sldId id="424" r:id="rId15"/>
    <p:sldId id="412" r:id="rId16"/>
    <p:sldId id="413" r:id="rId17"/>
    <p:sldId id="417" r:id="rId18"/>
    <p:sldId id="418" r:id="rId19"/>
    <p:sldId id="430" r:id="rId20"/>
    <p:sldId id="431" r:id="rId21"/>
    <p:sldId id="432" r:id="rId22"/>
    <p:sldId id="428" r:id="rId23"/>
    <p:sldId id="440" r:id="rId24"/>
    <p:sldId id="394" r:id="rId25"/>
    <p:sldId id="434" r:id="rId26"/>
    <p:sldId id="397" r:id="rId27"/>
    <p:sldId id="399" r:id="rId28"/>
    <p:sldId id="398" r:id="rId29"/>
    <p:sldId id="401" r:id="rId30"/>
    <p:sldId id="403" r:id="rId31"/>
    <p:sldId id="378" r:id="rId32"/>
    <p:sldId id="346" r:id="rId33"/>
    <p:sldId id="386" r:id="rId34"/>
    <p:sldId id="435" r:id="rId35"/>
    <p:sldId id="437" r:id="rId36"/>
    <p:sldId id="281" r:id="rId37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0000"/>
    <a:srgbClr val="001932"/>
    <a:srgbClr val="002A54"/>
    <a:srgbClr val="D60000"/>
    <a:srgbClr val="749BCA"/>
    <a:srgbClr val="4884B6"/>
    <a:srgbClr val="467AB8"/>
    <a:srgbClr val="6893C6"/>
    <a:srgbClr val="2A54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6561" autoAdjust="0"/>
    <p:restoredTop sz="99223" autoAdjust="0"/>
  </p:normalViewPr>
  <p:slideViewPr>
    <p:cSldViewPr>
      <p:cViewPr>
        <p:scale>
          <a:sx n="50" d="100"/>
          <a:sy n="50" d="100"/>
        </p:scale>
        <p:origin x="-864" y="-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0" d="100"/>
          <a:sy n="40" d="100"/>
        </p:scale>
        <p:origin x="-2338" y="-67"/>
      </p:cViewPr>
      <p:guideLst>
        <p:guide orient="horz" pos="2949"/>
        <p:guide pos="222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435B0533-2044-4FF9-A675-A94A3DF47B91}" type="datetimeFigureOut">
              <a:rPr lang="en-US" smtClean="0"/>
              <a:pPr/>
              <a:t>6/25/2015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4DC4405F-E3F0-4510-95B3-267E3A4F65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202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9333A730-BC07-4F3B-9BF8-E9E9B77C7F4E}" type="datetimeFigureOut">
              <a:rPr lang="en-US" smtClean="0"/>
              <a:pPr/>
              <a:t>6/25/2015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3D7035E0-D3FB-4AA7-9497-41F6594F36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072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2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Participants became more opposed to building walls and other structural barriers to hold back waters in publicly owned natural areas (+14.1 </a:t>
            </a:r>
            <a:r>
              <a:rPr lang="en-CA" sz="1200" dirty="0" err="1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pct</a:t>
            </a:r>
            <a:r>
              <a:rPr lang="en-CA" sz="12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CA" sz="1200" dirty="0" err="1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pts</a:t>
            </a:r>
            <a:r>
              <a:rPr lang="en-CA" sz="12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), and more opposed to retreating inland from high-density commercial and residential areas (+17.4 </a:t>
            </a:r>
            <a:r>
              <a:rPr lang="en-CA" sz="1200" dirty="0" err="1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pct</a:t>
            </a:r>
            <a:r>
              <a:rPr lang="en-CA" sz="12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CA" sz="1200" dirty="0" err="1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pts</a:t>
            </a:r>
            <a:r>
              <a:rPr lang="en-CA" sz="12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  <a:endParaRPr lang="en-CA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035E0-D3FB-4AA7-9497-41F6594F36CE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480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2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Participants became more opposed to building walls and other structural barriers to hold back waters in publicly owned natural areas (+14.1 </a:t>
            </a:r>
            <a:r>
              <a:rPr lang="en-CA" sz="1200" dirty="0" err="1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pct</a:t>
            </a:r>
            <a:r>
              <a:rPr lang="en-CA" sz="12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CA" sz="1200" dirty="0" err="1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pts</a:t>
            </a:r>
            <a:r>
              <a:rPr lang="en-CA" sz="12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), and more opposed to retreating inland from high-density commercial and residential areas (+17.4 </a:t>
            </a:r>
            <a:r>
              <a:rPr lang="en-CA" sz="1200" dirty="0" err="1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pct</a:t>
            </a:r>
            <a:r>
              <a:rPr lang="en-CA" sz="12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CA" sz="1200" dirty="0" err="1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pts</a:t>
            </a:r>
            <a:r>
              <a:rPr lang="en-CA" sz="12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  <a:endParaRPr lang="en-CA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035E0-D3FB-4AA7-9497-41F6594F36CE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480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www.informationliteracy.org/users_data/8438/water_1873.jpg"/>
          <p:cNvPicPr>
            <a:picLocks noChangeAspect="1" noChangeArrowheads="1"/>
          </p:cNvPicPr>
          <p:nvPr userDrawn="1"/>
        </p:nvPicPr>
        <p:blipFill>
          <a:blip r:embed="rId2" cstate="print">
            <a:lum bright="-30000"/>
          </a:blip>
          <a:srcRect r="21778" b="120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 userDrawn="1"/>
        </p:nvSpPr>
        <p:spPr>
          <a:xfrm>
            <a:off x="-1" y="2590800"/>
            <a:ext cx="9144000" cy="14773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b="0" i="0" kern="1200" dirty="0" smtClean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0" kern="12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Arial" pitchFamily="34" charset="0"/>
              </a:rPr>
              <a:t>Society for Risk Analysis 2013 Annual Meeting, Baltimore</a:t>
            </a:r>
            <a:br>
              <a:rPr lang="en-US" sz="1800" b="1" i="0" kern="12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Arial" pitchFamily="34" charset="0"/>
              </a:rPr>
            </a:br>
            <a:r>
              <a:rPr lang="en-US" sz="1800" b="1" i="0" kern="12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Arial" pitchFamily="34" charset="0"/>
              </a:rPr>
              <a:t>Monday,</a:t>
            </a:r>
            <a:r>
              <a:rPr lang="en-US" sz="1800" b="1" i="0" kern="1200" baseline="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Arial" pitchFamily="34" charset="0"/>
              </a:rPr>
              <a:t> December 9, 2013, </a:t>
            </a:r>
            <a:r>
              <a:rPr lang="en-US" sz="1800" b="1" i="0" kern="12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Arial" pitchFamily="34" charset="0"/>
              </a:rPr>
              <a:t>3:30 PM - 5:10 PM,</a:t>
            </a:r>
            <a:r>
              <a:rPr lang="en-US" sz="1800" b="1" i="0" kern="1200" baseline="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US" sz="1800" b="1" i="0" kern="12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Arial" pitchFamily="34" charset="0"/>
              </a:rPr>
              <a:t>Peale A&amp;B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0" kern="12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Arial" pitchFamily="34" charset="0"/>
              </a:rPr>
              <a:t>M4-G Public Response to Natural and Technological Disasters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b="1" i="0" kern="1200" dirty="0" smtClean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0" y="0"/>
            <a:ext cx="9144000" cy="224676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   </a:t>
            </a:r>
          </a:p>
          <a:p>
            <a:pPr algn="r"/>
            <a:r>
              <a:rPr lang="en-US" sz="4400" b="1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Risky Business</a:t>
            </a:r>
          </a:p>
          <a:p>
            <a:pPr algn="r"/>
            <a:r>
              <a:rPr lang="en-US" sz="2400" b="0" i="1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Engaging the Public in Policy Discourse </a:t>
            </a:r>
          </a:p>
          <a:p>
            <a:pPr algn="r"/>
            <a:r>
              <a:rPr lang="en-US" sz="2400" b="0" i="1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on Sea-Level Rise and Inundation</a:t>
            </a:r>
            <a:br>
              <a:rPr lang="en-US" sz="2400" b="0" i="1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en-US" sz="2400" b="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5096713"/>
            <a:ext cx="9144000" cy="14157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b="0" i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endParaRPr>
          </a:p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Karen Akerlof, Research Assistant</a:t>
            </a:r>
            <a:r>
              <a:rPr lang="en-US" sz="1800" b="1" kern="1200" baseline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Professor</a:t>
            </a:r>
            <a:r>
              <a:rPr lang="en-US" sz="1800" kern="1200" baseline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en-US" sz="1800" kern="1200" baseline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sz="1800" kern="1200" baseline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Center for Climate Change Communication, George Mason University</a:t>
            </a:r>
          </a:p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Katherine E. Rowan, Todd La Porte, Howard Ernst, Dan </a:t>
            </a:r>
            <a:r>
              <a:rPr lang="en-US" sz="1400" kern="1200" dirty="0" err="1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Nataf</a:t>
            </a:r>
            <a:r>
              <a:rPr lang="en-US" sz="140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Brian Batten, Mohan </a:t>
            </a:r>
            <a:r>
              <a:rPr lang="en-US" sz="1400" kern="1200" dirty="0" err="1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Rajasekar</a:t>
            </a:r>
            <a:r>
              <a:rPr lang="en-US" sz="140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Dana Dolan</a:t>
            </a:r>
            <a:r>
              <a:rPr lang="en-US" sz="180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en-US" sz="180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en-US" sz="1800" b="1" i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191000"/>
            <a:ext cx="2063266" cy="13411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4721-C48B-4CFF-8EE6-FE54C1EA9AD7}" type="datetimeFigureOut">
              <a:rPr lang="en-US" smtClean="0"/>
              <a:pPr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8F67D-26FA-4AB7-840D-004476D286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4721-C48B-4CFF-8EE6-FE54C1EA9AD7}" type="datetimeFigureOut">
              <a:rPr lang="en-US" smtClean="0"/>
              <a:pPr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8F67D-26FA-4AB7-840D-004476D286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http://www.informationliteracy.org/users_data/8438/water_1873.jpg"/>
          <p:cNvPicPr>
            <a:picLocks noChangeAspect="1" noChangeArrowheads="1"/>
          </p:cNvPicPr>
          <p:nvPr userDrawn="1"/>
        </p:nvPicPr>
        <p:blipFill>
          <a:blip r:embed="rId2" cstate="print">
            <a:lum bright="-20000"/>
          </a:blip>
          <a:srcRect t="78223" r="21778" b="12000"/>
          <a:stretch>
            <a:fillRect/>
          </a:stretch>
        </p:blipFill>
        <p:spPr bwMode="auto">
          <a:xfrm>
            <a:off x="0" y="6096000"/>
            <a:ext cx="9144001" cy="762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1000" y="6356350"/>
            <a:ext cx="8305800" cy="501650"/>
          </a:xfrm>
        </p:spPr>
        <p:txBody>
          <a:bodyPr/>
          <a:lstStyle>
            <a:lvl1pPr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pPr algn="l"/>
            <a:r>
              <a:rPr lang="en-US" dirty="0" smtClean="0"/>
              <a:t>Slide </a:t>
            </a:r>
            <a:fld id="{B488F67D-26FA-4AB7-840D-004476D286C7}" type="slidenum">
              <a:rPr lang="en-US" smtClean="0"/>
              <a:pPr algn="l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4721-C48B-4CFF-8EE6-FE54C1EA9AD7}" type="datetimeFigureOut">
              <a:rPr lang="en-US" smtClean="0"/>
              <a:pPr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8F67D-26FA-4AB7-840D-004476D286C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5" descr="http://www.informationliteracy.org/users_data/8438/water_1873.jpg"/>
          <p:cNvPicPr>
            <a:picLocks noChangeAspect="1" noChangeArrowheads="1"/>
          </p:cNvPicPr>
          <p:nvPr userDrawn="1"/>
        </p:nvPicPr>
        <p:blipFill>
          <a:blip r:embed="rId2" cstate="print">
            <a:lum bright="-30000"/>
          </a:blip>
          <a:srcRect r="21778" b="120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 userDrawn="1"/>
        </p:nvSpPr>
        <p:spPr>
          <a:xfrm>
            <a:off x="0" y="4692640"/>
            <a:ext cx="9144000" cy="124649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l"/>
            <a:r>
              <a:rPr lang="en-US" sz="2500" b="1" i="0" baseline="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</a:t>
            </a:r>
            <a:endParaRPr lang="en-US" sz="2500" b="1" i="0" baseline="0" dirty="0" smtClean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l"/>
            <a:r>
              <a:rPr lang="en-US" sz="2500" b="1" i="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						</a:t>
            </a:r>
            <a:r>
              <a:rPr lang="en-US" sz="2500" b="1" i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kakerlof@gmu.edu</a:t>
            </a:r>
          </a:p>
          <a:p>
            <a:pPr algn="l"/>
            <a:endParaRPr lang="en-US" sz="2500" b="1" i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4721-C48B-4CFF-8EE6-FE54C1EA9AD7}" type="datetimeFigureOut">
              <a:rPr lang="en-US" smtClean="0"/>
              <a:pPr/>
              <a:t>6/25/2015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8F67D-26FA-4AB7-840D-004476D286C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5" descr="http://www.informationliteracy.org/users_data/8438/water_1873.jpg"/>
          <p:cNvPicPr>
            <a:picLocks noChangeAspect="1" noChangeArrowheads="1"/>
          </p:cNvPicPr>
          <p:nvPr userDrawn="1"/>
        </p:nvPicPr>
        <p:blipFill>
          <a:blip r:embed="rId2" cstate="print">
            <a:lum bright="-20000"/>
          </a:blip>
          <a:srcRect r="21778" b="120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 userDrawn="1"/>
        </p:nvSpPr>
        <p:spPr>
          <a:xfrm>
            <a:off x="0" y="2438400"/>
            <a:ext cx="9144000" cy="156966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3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endParaRPr lang="en-US" sz="3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4721-C48B-4CFF-8EE6-FE54C1EA9AD7}" type="datetimeFigureOut">
              <a:rPr lang="en-US" smtClean="0"/>
              <a:pPr/>
              <a:t>6/25/2015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8F67D-26FA-4AB7-840D-004476D286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4721-C48B-4CFF-8EE6-FE54C1EA9AD7}" type="datetimeFigureOut">
              <a:rPr lang="en-US" smtClean="0"/>
              <a:pPr/>
              <a:t>6/25/2015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8F67D-26FA-4AB7-840D-004476D286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4721-C48B-4CFF-8EE6-FE54C1EA9AD7}" type="datetimeFigureOut">
              <a:rPr lang="en-US" smtClean="0"/>
              <a:pPr/>
              <a:t>6/25/2015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8F67D-26FA-4AB7-840D-004476D286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4721-C48B-4CFF-8EE6-FE54C1EA9AD7}" type="datetimeFigureOut">
              <a:rPr lang="en-US" smtClean="0"/>
              <a:pPr/>
              <a:t>6/25/2015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8F67D-26FA-4AB7-840D-004476D286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4721-C48B-4CFF-8EE6-FE54C1EA9AD7}" type="datetimeFigureOut">
              <a:rPr lang="en-US" smtClean="0"/>
              <a:pPr/>
              <a:t>6/25/2015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8F67D-26FA-4AB7-840D-004476D286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F34721-C48B-4CFF-8EE6-FE54C1EA9AD7}" type="datetimeFigureOut">
              <a:rPr lang="en-US" smtClean="0"/>
              <a:pPr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8F67D-26FA-4AB7-840D-004476D286C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ttp://www.informationliteracy.org/users_data/8438/water_1873.jpg"/>
          <p:cNvPicPr>
            <a:picLocks noChangeAspect="1" noChangeArrowheads="1"/>
          </p:cNvPicPr>
          <p:nvPr/>
        </p:nvPicPr>
        <p:blipFill>
          <a:blip r:embed="rId2" cstate="print">
            <a:lum bright="-30000"/>
          </a:blip>
          <a:srcRect r="21778" b="120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396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4799" y="228600"/>
            <a:ext cx="8724899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4200" b="1" i="1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r>
              <a:rPr lang="en-US" sz="42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Communication about Sea-Level Rise: Messages (and Process)</a:t>
            </a:r>
          </a:p>
          <a:p>
            <a:endParaRPr lang="en-US" sz="4200" b="1" i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endParaRPr lang="en-US" sz="4200" b="1" i="1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endParaRPr lang="en-US" sz="4200" b="1" i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endParaRPr lang="en-US" sz="4200" b="1" i="1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endParaRPr lang="en-US" i="1" dirty="0">
              <a:solidFill>
                <a:schemeClr val="bg1"/>
              </a:solidFill>
            </a:endParaRPr>
          </a:p>
          <a:p>
            <a:pPr algn="r"/>
            <a:r>
              <a:rPr lang="en-US" b="1" cap="all" dirty="0">
                <a:solidFill>
                  <a:schemeClr val="bg1"/>
                </a:solidFill>
              </a:rPr>
              <a:t>Karen </a:t>
            </a:r>
            <a:r>
              <a:rPr lang="en-US" b="1" cap="all" dirty="0" smtClean="0">
                <a:solidFill>
                  <a:schemeClr val="bg1"/>
                </a:solidFill>
              </a:rPr>
              <a:t>Akerlof, PhD</a:t>
            </a:r>
            <a:br>
              <a:rPr lang="en-US" b="1" cap="all" dirty="0" smtClean="0">
                <a:solidFill>
                  <a:schemeClr val="bg1"/>
                </a:solidFill>
              </a:rPr>
            </a:br>
            <a:r>
              <a:rPr lang="en-US" cap="all" dirty="0" smtClean="0">
                <a:solidFill>
                  <a:schemeClr val="bg1"/>
                </a:solidFill>
              </a:rPr>
              <a:t>Research Assistant Professor</a:t>
            </a:r>
            <a:br>
              <a:rPr lang="en-US" cap="all" dirty="0" smtClean="0">
                <a:solidFill>
                  <a:schemeClr val="bg1"/>
                </a:solidFill>
              </a:rPr>
            </a:br>
            <a:r>
              <a:rPr lang="en-US" cap="all" dirty="0" smtClean="0">
                <a:solidFill>
                  <a:schemeClr val="bg1"/>
                </a:solidFill>
              </a:rPr>
              <a:t>Center for Climate Change </a:t>
            </a:r>
            <a:r>
              <a:rPr lang="en-US" cap="all" dirty="0" smtClean="0">
                <a:solidFill>
                  <a:schemeClr val="bg1"/>
                </a:solidFill>
              </a:rPr>
              <a:t>Communication,</a:t>
            </a:r>
          </a:p>
          <a:p>
            <a:pPr algn="r"/>
            <a:r>
              <a:rPr lang="en-US" cap="all" dirty="0" smtClean="0">
                <a:solidFill>
                  <a:schemeClr val="bg1"/>
                </a:solidFill>
              </a:rPr>
              <a:t>George </a:t>
            </a:r>
            <a:r>
              <a:rPr lang="en-US" cap="all" dirty="0" smtClean="0">
                <a:solidFill>
                  <a:schemeClr val="bg1"/>
                </a:solidFill>
              </a:rPr>
              <a:t>Mason University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7" name="Picture 6" descr="gmu_logo_white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946248"/>
            <a:ext cx="1732915" cy="123126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Rectangle 2"/>
          <p:cNvSpPr/>
          <p:nvPr/>
        </p:nvSpPr>
        <p:spPr>
          <a:xfrm>
            <a:off x="4267200" y="22860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b="1" cap="all" dirty="0">
                <a:solidFill>
                  <a:schemeClr val="bg1"/>
                </a:solidFill>
              </a:rPr>
              <a:t>climate adaptation </a:t>
            </a:r>
            <a:r>
              <a:rPr lang="en-US" b="1" cap="all" dirty="0" smtClean="0">
                <a:solidFill>
                  <a:schemeClr val="bg1"/>
                </a:solidFill>
              </a:rPr>
              <a:t/>
            </a:r>
            <a:br>
              <a:rPr lang="en-US" b="1" cap="all" dirty="0" smtClean="0">
                <a:solidFill>
                  <a:schemeClr val="bg1"/>
                </a:solidFill>
              </a:rPr>
            </a:br>
            <a:r>
              <a:rPr lang="en-US" b="1" cap="all" dirty="0" smtClean="0">
                <a:solidFill>
                  <a:schemeClr val="bg1"/>
                </a:solidFill>
              </a:rPr>
              <a:t>for </a:t>
            </a:r>
            <a:r>
              <a:rPr lang="en-US" b="1" cap="all" dirty="0">
                <a:solidFill>
                  <a:schemeClr val="bg1"/>
                </a:solidFill>
              </a:rPr>
              <a:t>coastal communities</a:t>
            </a:r>
            <a:endParaRPr lang="en-US" cap="all" dirty="0">
              <a:solidFill>
                <a:schemeClr val="bg1"/>
              </a:solidFill>
            </a:endParaRPr>
          </a:p>
          <a:p>
            <a:pPr algn="r"/>
            <a:r>
              <a:rPr lang="en-US" cap="all" dirty="0">
                <a:solidFill>
                  <a:schemeClr val="bg1"/>
                </a:solidFill>
              </a:rPr>
              <a:t>June </a:t>
            </a:r>
            <a:r>
              <a:rPr lang="en-US" cap="all" dirty="0" smtClean="0">
                <a:solidFill>
                  <a:schemeClr val="bg1"/>
                </a:solidFill>
              </a:rPr>
              <a:t>25</a:t>
            </a:r>
            <a:r>
              <a:rPr lang="en-US" cap="all" dirty="0">
                <a:solidFill>
                  <a:schemeClr val="bg1"/>
                </a:solidFill>
              </a:rPr>
              <a:t>, 2015</a:t>
            </a:r>
          </a:p>
          <a:p>
            <a:pPr algn="r"/>
            <a:r>
              <a:rPr lang="en-US" cap="all" dirty="0">
                <a:solidFill>
                  <a:schemeClr val="bg1"/>
                </a:solidFill>
              </a:rPr>
              <a:t>Chesapeake Bay Environmental Center</a:t>
            </a:r>
          </a:p>
          <a:p>
            <a:pPr algn="r"/>
            <a:r>
              <a:rPr lang="en-US" cap="all" dirty="0">
                <a:solidFill>
                  <a:schemeClr val="bg1"/>
                </a:solidFill>
              </a:rPr>
              <a:t>600 Discovery Ln, Grasonville, MD 21638</a:t>
            </a:r>
          </a:p>
        </p:txBody>
      </p:sp>
    </p:spTree>
    <p:extLst>
      <p:ext uri="{BB962C8B-B14F-4D97-AF65-F5344CB8AC3E}">
        <p14:creationId xmlns:p14="http://schemas.microsoft.com/office/powerpoint/2010/main" val="119817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89"/>
          <a:stretch/>
        </p:blipFill>
        <p:spPr bwMode="auto">
          <a:xfrm>
            <a:off x="381000" y="381000"/>
            <a:ext cx="5662612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52600"/>
            <a:ext cx="88011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967162"/>
            <a:ext cx="8567506" cy="151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802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445"/>
          <a:stretch/>
        </p:blipFill>
        <p:spPr>
          <a:xfrm>
            <a:off x="-48467" y="152400"/>
            <a:ext cx="9192467" cy="149638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7200" y="5412955"/>
            <a:ext cx="304480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200" b="1" dirty="0" smtClean="0">
                <a:solidFill>
                  <a:srgbClr val="C00000"/>
                </a:solidFill>
              </a:rPr>
              <a:t>sea level rise</a:t>
            </a:r>
            <a:endParaRPr lang="en-US" sz="4200" dirty="0">
              <a:solidFill>
                <a:srgbClr val="C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0" t="20797" r="54852" b="39601"/>
          <a:stretch/>
        </p:blipFill>
        <p:spPr>
          <a:xfrm>
            <a:off x="0" y="1752600"/>
            <a:ext cx="4662067" cy="35955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1" t="60399" r="54036"/>
          <a:stretch/>
        </p:blipFill>
        <p:spPr>
          <a:xfrm>
            <a:off x="4433466" y="1841694"/>
            <a:ext cx="4710534" cy="354146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266329" y="5348182"/>
            <a:ext cx="353680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200" b="1" dirty="0">
                <a:solidFill>
                  <a:srgbClr val="C00000"/>
                </a:solidFill>
              </a:rPr>
              <a:t>c</a:t>
            </a:r>
            <a:r>
              <a:rPr lang="en-US" sz="4200" b="1" dirty="0" smtClean="0">
                <a:solidFill>
                  <a:srgbClr val="C00000"/>
                </a:solidFill>
              </a:rPr>
              <a:t>limate change</a:t>
            </a:r>
            <a:endParaRPr lang="en-US" sz="42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3752850"/>
            <a:ext cx="2092334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Extremely certain not happening</a:t>
            </a:r>
            <a:br>
              <a:rPr lang="en-US" sz="1000" dirty="0" smtClean="0"/>
            </a:br>
            <a:r>
              <a:rPr lang="en-US" sz="1000" dirty="0" smtClean="0"/>
              <a:t>Don’t know</a:t>
            </a:r>
          </a:p>
          <a:p>
            <a:endParaRPr lang="en-US" sz="1000" dirty="0" smtClean="0"/>
          </a:p>
          <a:p>
            <a:endParaRPr lang="en-US" sz="1000" dirty="0" smtClean="0"/>
          </a:p>
          <a:p>
            <a:endParaRPr lang="en-US" sz="1000" dirty="0"/>
          </a:p>
          <a:p>
            <a:endParaRPr lang="en-US" sz="1000" dirty="0"/>
          </a:p>
          <a:p>
            <a:r>
              <a:rPr lang="en-US" sz="1000" dirty="0" smtClean="0"/>
              <a:t>Extremely certain it’s happening</a:t>
            </a:r>
            <a:endParaRPr lang="en-US" sz="1000" dirty="0"/>
          </a:p>
        </p:txBody>
      </p:sp>
      <p:sp>
        <p:nvSpPr>
          <p:cNvPr id="8" name="TextBox 7"/>
          <p:cNvSpPr txBox="1"/>
          <p:nvPr/>
        </p:nvSpPr>
        <p:spPr>
          <a:xfrm>
            <a:off x="4846319" y="3657600"/>
            <a:ext cx="1942413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Extremely certain not happening</a:t>
            </a:r>
            <a:br>
              <a:rPr lang="en-US" sz="1000" dirty="0" smtClean="0"/>
            </a:br>
            <a:r>
              <a:rPr lang="en-US" sz="1000" dirty="0" smtClean="0"/>
              <a:t>Don’t know</a:t>
            </a:r>
          </a:p>
          <a:p>
            <a:endParaRPr lang="en-US" sz="1000" dirty="0" smtClean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 smtClean="0"/>
          </a:p>
          <a:p>
            <a:r>
              <a:rPr lang="en-US" sz="1000" dirty="0" smtClean="0"/>
              <a:t>Extremely certain it’s happening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2403950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381000" y="0"/>
            <a:ext cx="10591800" cy="71628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3400" y="1752600"/>
            <a:ext cx="8180316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5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What % of Marylanders</a:t>
            </a:r>
          </a:p>
          <a:p>
            <a:pPr algn="ctr"/>
            <a:r>
              <a:rPr lang="en-US" sz="45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t</a:t>
            </a:r>
            <a:r>
              <a:rPr lang="en-US" sz="45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hink sea level-rise is happening?</a:t>
            </a:r>
          </a:p>
          <a:p>
            <a:pPr algn="ctr"/>
            <a:endParaRPr lang="en-US" sz="4500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en-US" sz="45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Climate change?</a:t>
            </a:r>
            <a:endParaRPr lang="en-US" sz="4500" b="1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r>
              <a:rPr lang="en-US" sz="4500" b="1" dirty="0" smtClean="0">
                <a:solidFill>
                  <a:schemeClr val="bg1"/>
                </a:solidFill>
              </a:rPr>
              <a:t> </a:t>
            </a:r>
          </a:p>
          <a:p>
            <a:endParaRPr lang="en-US" sz="45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32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100482"/>
            <a:ext cx="6134100" cy="507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4953000" y="6094861"/>
            <a:ext cx="3883025" cy="638176"/>
            <a:chOff x="155575" y="2971800"/>
            <a:chExt cx="3883025" cy="63817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5400" y="3149728"/>
              <a:ext cx="2743200" cy="460248"/>
            </a:xfrm>
            <a:prstGeom prst="rect">
              <a:avLst/>
            </a:prstGeom>
          </p:spPr>
        </p:pic>
        <p:pic>
          <p:nvPicPr>
            <p:cNvPr id="5" name="Picture 2" descr="http://logo.gmu.edu/hireslogos/primarylogo/PC/GMUblack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575" y="2971800"/>
              <a:ext cx="981809" cy="638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304800" y="3727549"/>
            <a:ext cx="212288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Eastern Shore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Don’t know, 33% </a:t>
            </a:r>
          </a:p>
          <a:p>
            <a:r>
              <a:rPr lang="en-US" b="1" dirty="0" smtClean="0"/>
              <a:t>Not happening, 12%</a:t>
            </a:r>
          </a:p>
          <a:p>
            <a:r>
              <a:rPr lang="en-US" b="1" dirty="0" smtClean="0"/>
              <a:t>Happening, 56% 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3505" y="0"/>
            <a:ext cx="904049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smtClean="0"/>
              <a:t>Half of Marylanders don’t know if </a:t>
            </a:r>
            <a:br>
              <a:rPr lang="en-US" sz="3500" b="1" dirty="0" smtClean="0"/>
            </a:br>
            <a:r>
              <a:rPr lang="en-US" sz="3500" b="1" dirty="0" smtClean="0"/>
              <a:t>sea level rise is happening here</a:t>
            </a:r>
          </a:p>
        </p:txBody>
      </p:sp>
    </p:spTree>
    <p:extLst>
      <p:ext uri="{BB962C8B-B14F-4D97-AF65-F5344CB8AC3E}">
        <p14:creationId xmlns:p14="http://schemas.microsoft.com/office/powerpoint/2010/main" val="5964387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953000" y="5815332"/>
            <a:ext cx="3883025" cy="638176"/>
            <a:chOff x="155575" y="2971800"/>
            <a:chExt cx="3883025" cy="63817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5400" y="3149728"/>
              <a:ext cx="2743200" cy="460248"/>
            </a:xfrm>
            <a:prstGeom prst="rect">
              <a:avLst/>
            </a:prstGeom>
          </p:spPr>
        </p:pic>
        <p:pic>
          <p:nvPicPr>
            <p:cNvPr id="5" name="Picture 2" descr="http://logo.gmu.edu/hireslogos/primarylogo/PC/GMUblack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575" y="2971800"/>
              <a:ext cx="981809" cy="638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89" y="937579"/>
            <a:ext cx="8300416" cy="486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799" y="3276600"/>
            <a:ext cx="212288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Eastern Shore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Don’t know, 20% </a:t>
            </a:r>
          </a:p>
          <a:p>
            <a:r>
              <a:rPr lang="en-US" b="1" dirty="0" smtClean="0"/>
              <a:t>Not happening, 14%</a:t>
            </a:r>
          </a:p>
          <a:p>
            <a:r>
              <a:rPr lang="en-US" b="1" dirty="0" smtClean="0"/>
              <a:t>Happening, 66% 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8264" y="152400"/>
            <a:ext cx="904049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smtClean="0"/>
              <a:t>Vast majority says climate change is happening</a:t>
            </a:r>
          </a:p>
        </p:txBody>
      </p:sp>
    </p:spTree>
    <p:extLst>
      <p:ext uri="{BB962C8B-B14F-4D97-AF65-F5344CB8AC3E}">
        <p14:creationId xmlns:p14="http://schemas.microsoft.com/office/powerpoint/2010/main" val="41222301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47" y="1321951"/>
            <a:ext cx="8112738" cy="482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5029200" y="5997200"/>
            <a:ext cx="3883025" cy="638176"/>
            <a:chOff x="155575" y="2971800"/>
            <a:chExt cx="3883025" cy="63817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5400" y="3149728"/>
              <a:ext cx="2743200" cy="460248"/>
            </a:xfrm>
            <a:prstGeom prst="rect">
              <a:avLst/>
            </a:prstGeom>
          </p:spPr>
        </p:pic>
        <p:pic>
          <p:nvPicPr>
            <p:cNvPr id="5" name="Picture 2" descr="http://logo.gmu.edu/hireslogos/primarylogo/PC/GMUblack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575" y="2971800"/>
              <a:ext cx="981809" cy="638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88264" y="152400"/>
            <a:ext cx="904049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smtClean="0"/>
              <a:t>More than half say protecting coastal areas should be a high or very high priority</a:t>
            </a:r>
          </a:p>
        </p:txBody>
      </p:sp>
    </p:spTree>
    <p:extLst>
      <p:ext uri="{BB962C8B-B14F-4D97-AF65-F5344CB8AC3E}">
        <p14:creationId xmlns:p14="http://schemas.microsoft.com/office/powerpoint/2010/main" val="8480560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66" y="1321951"/>
            <a:ext cx="8792042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4953000" y="5993260"/>
            <a:ext cx="3883025" cy="638176"/>
            <a:chOff x="155575" y="2971800"/>
            <a:chExt cx="3883025" cy="63817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5400" y="3149728"/>
              <a:ext cx="2743200" cy="460248"/>
            </a:xfrm>
            <a:prstGeom prst="rect">
              <a:avLst/>
            </a:prstGeom>
          </p:spPr>
        </p:pic>
        <p:pic>
          <p:nvPicPr>
            <p:cNvPr id="1026" name="Picture 2" descr="http://logo.gmu.edu/hireslogos/primarylogo/PC/GMUblack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575" y="2971800"/>
              <a:ext cx="981809" cy="638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88264" y="152400"/>
            <a:ext cx="904049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smtClean="0"/>
              <a:t>Hard protection – walls and barriers—is the least supported policy option</a:t>
            </a:r>
          </a:p>
        </p:txBody>
      </p:sp>
    </p:spTree>
    <p:extLst>
      <p:ext uri="{BB962C8B-B14F-4D97-AF65-F5344CB8AC3E}">
        <p14:creationId xmlns:p14="http://schemas.microsoft.com/office/powerpoint/2010/main" val="31834205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880856"/>
            <a:ext cx="6986588" cy="5750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4922520" y="5993260"/>
            <a:ext cx="3883025" cy="638176"/>
            <a:chOff x="155575" y="2971800"/>
            <a:chExt cx="3883025" cy="63817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5400" y="3149728"/>
              <a:ext cx="2743200" cy="460248"/>
            </a:xfrm>
            <a:prstGeom prst="rect">
              <a:avLst/>
            </a:prstGeom>
          </p:spPr>
        </p:pic>
        <p:pic>
          <p:nvPicPr>
            <p:cNvPr id="5" name="Picture 2" descr="http://logo.gmu.edu/hireslogos/primarylogo/PC/GMUblack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575" y="2971800"/>
              <a:ext cx="981809" cy="638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88264" y="152400"/>
            <a:ext cx="904049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smtClean="0"/>
              <a:t>Erosion is the biggest concern</a:t>
            </a:r>
          </a:p>
        </p:txBody>
      </p:sp>
    </p:spTree>
    <p:extLst>
      <p:ext uri="{BB962C8B-B14F-4D97-AF65-F5344CB8AC3E}">
        <p14:creationId xmlns:p14="http://schemas.microsoft.com/office/powerpoint/2010/main" val="12162886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757444"/>
            <a:ext cx="7596188" cy="5033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4953000" y="5815332"/>
            <a:ext cx="3883025" cy="638176"/>
            <a:chOff x="155575" y="2971800"/>
            <a:chExt cx="3883025" cy="63817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5400" y="3149728"/>
              <a:ext cx="2743200" cy="460248"/>
            </a:xfrm>
            <a:prstGeom prst="rect">
              <a:avLst/>
            </a:prstGeom>
          </p:spPr>
        </p:pic>
        <p:pic>
          <p:nvPicPr>
            <p:cNvPr id="5" name="Picture 2" descr="http://logo.gmu.edu/hireslogos/primarylogo/PC/GMUblack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575" y="2971800"/>
              <a:ext cx="981809" cy="638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304800" y="3727549"/>
            <a:ext cx="14977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Eastern Shore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Support, 67%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8264" y="152400"/>
            <a:ext cx="904049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smtClean="0"/>
              <a:t>Marylanders support government action</a:t>
            </a:r>
          </a:p>
        </p:txBody>
      </p:sp>
    </p:spTree>
    <p:extLst>
      <p:ext uri="{BB962C8B-B14F-4D97-AF65-F5344CB8AC3E}">
        <p14:creationId xmlns:p14="http://schemas.microsoft.com/office/powerpoint/2010/main" val="36195389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8752583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5715000" y="457200"/>
            <a:ext cx="298549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500" b="1" dirty="0">
                <a:solidFill>
                  <a:schemeClr val="bg1"/>
                </a:solidFill>
              </a:rPr>
              <a:t>Climatemaryland.org</a:t>
            </a:r>
            <a:endParaRPr lang="en-US" sz="25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110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9" t="5840" r="5110" b="6569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201" y="322326"/>
            <a:ext cx="4550805" cy="76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69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126" name="Picture 6" descr="RisingWaters_MD6_lr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"/>
            <a:ext cx="285750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RisingWaters_MD3_lr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" y="4657725"/>
            <a:ext cx="2857500" cy="212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RisingWaters_MD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362200"/>
            <a:ext cx="2842260" cy="2110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2"/>
          <p:cNvSpPr txBox="1">
            <a:spLocks/>
          </p:cNvSpPr>
          <p:nvPr/>
        </p:nvSpPr>
        <p:spPr>
          <a:xfrm>
            <a:off x="3429000" y="457200"/>
            <a:ext cx="5562600" cy="55626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500" b="1" dirty="0" smtClean="0">
                <a:solidFill>
                  <a:schemeClr val="bg1"/>
                </a:solidFill>
              </a:rPr>
              <a:t>Main </a:t>
            </a:r>
            <a:r>
              <a:rPr lang="en-US" sz="2500" b="1" dirty="0">
                <a:solidFill>
                  <a:schemeClr val="bg1"/>
                </a:solidFill>
              </a:rPr>
              <a:t>Message 1: </a:t>
            </a:r>
            <a:r>
              <a:rPr lang="en-US" sz="2500" b="1" dirty="0" smtClean="0">
                <a:solidFill>
                  <a:schemeClr val="bg1"/>
                </a:solidFill>
              </a:rPr>
              <a:t/>
            </a:r>
            <a:br>
              <a:rPr lang="en-US" sz="2500" b="1" dirty="0" smtClean="0">
                <a:solidFill>
                  <a:schemeClr val="bg1"/>
                </a:solidFill>
              </a:rPr>
            </a:br>
            <a:r>
              <a:rPr lang="en-US" sz="2500" b="1" dirty="0" smtClean="0">
                <a:solidFill>
                  <a:schemeClr val="bg1"/>
                </a:solidFill>
              </a:rPr>
              <a:t>Rising </a:t>
            </a:r>
            <a:r>
              <a:rPr lang="en-US" sz="2500" b="1" dirty="0">
                <a:solidFill>
                  <a:schemeClr val="bg1"/>
                </a:solidFill>
              </a:rPr>
              <a:t>Waters: It’s a Shore Thing!</a:t>
            </a:r>
            <a:endParaRPr lang="en-US" sz="2500" dirty="0">
              <a:solidFill>
                <a:schemeClr val="bg1"/>
              </a:solidFill>
            </a:endParaRPr>
          </a:p>
          <a:p>
            <a:pPr algn="l"/>
            <a:endParaRPr lang="en-US" sz="2500" dirty="0" smtClean="0">
              <a:solidFill>
                <a:schemeClr val="bg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500" dirty="0" smtClean="0">
                <a:solidFill>
                  <a:schemeClr val="bg1"/>
                </a:solidFill>
              </a:rPr>
              <a:t>Tell </a:t>
            </a:r>
            <a:r>
              <a:rPr lang="en-US" sz="2500" dirty="0">
                <a:solidFill>
                  <a:schemeClr val="bg1"/>
                </a:solidFill>
              </a:rPr>
              <a:t>your community members to prepare for stronger and more frequent storms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chemeClr val="bg1"/>
                </a:solidFill>
              </a:rPr>
              <a:t>Plant trees and native plants that naturally reduce flood impacts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chemeClr val="bg1"/>
                </a:solidFill>
              </a:rPr>
              <a:t>Join a wetland restoration project to help naturally protect communities from rising seas and strong storms</a:t>
            </a:r>
          </a:p>
          <a:p>
            <a:pPr algn="l"/>
            <a:r>
              <a:rPr lang="en-US" sz="2500" b="1" dirty="0" smtClean="0">
                <a:solidFill>
                  <a:schemeClr val="bg1"/>
                </a:solidFill>
              </a:rPr>
              <a:t> </a:t>
            </a:r>
            <a:endParaRPr lang="en-US" sz="2500" dirty="0">
              <a:solidFill>
                <a:schemeClr val="bg1"/>
              </a:solidFill>
            </a:endParaRPr>
          </a:p>
          <a:p>
            <a:pPr algn="l"/>
            <a:endParaRPr lang="en-US" sz="2500" b="1" dirty="0">
              <a:solidFill>
                <a:schemeClr val="bg1"/>
              </a:solidFill>
            </a:endParaRPr>
          </a:p>
          <a:p>
            <a:pPr algn="l"/>
            <a:r>
              <a:rPr lang="en-US" sz="2500" b="1" dirty="0" smtClean="0">
                <a:solidFill>
                  <a:schemeClr val="bg1"/>
                </a:solidFill>
              </a:rPr>
              <a:t>Climatemaryland.org</a:t>
            </a:r>
            <a:endParaRPr lang="en-US" sz="25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0635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0" name="Title 2"/>
          <p:cNvSpPr txBox="1">
            <a:spLocks/>
          </p:cNvSpPr>
          <p:nvPr/>
        </p:nvSpPr>
        <p:spPr>
          <a:xfrm>
            <a:off x="3429000" y="30480"/>
            <a:ext cx="5562600" cy="55626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2500" b="1" dirty="0" smtClean="0">
              <a:solidFill>
                <a:schemeClr val="bg1"/>
              </a:solidFill>
            </a:endParaRPr>
          </a:p>
          <a:p>
            <a:pPr algn="l"/>
            <a:r>
              <a:rPr lang="en-US" sz="2500" b="1" dirty="0" smtClean="0">
                <a:solidFill>
                  <a:schemeClr val="bg1"/>
                </a:solidFill>
              </a:rPr>
              <a:t>Main </a:t>
            </a:r>
            <a:r>
              <a:rPr lang="en-US" sz="2500" b="1" dirty="0">
                <a:solidFill>
                  <a:schemeClr val="bg1"/>
                </a:solidFill>
              </a:rPr>
              <a:t>Message 2: </a:t>
            </a:r>
            <a:r>
              <a:rPr lang="en-US" sz="2500" b="1" dirty="0" smtClean="0">
                <a:solidFill>
                  <a:schemeClr val="bg1"/>
                </a:solidFill>
              </a:rPr>
              <a:t/>
            </a:r>
            <a:br>
              <a:rPr lang="en-US" sz="2500" b="1" dirty="0" smtClean="0">
                <a:solidFill>
                  <a:schemeClr val="bg1"/>
                </a:solidFill>
              </a:rPr>
            </a:br>
            <a:r>
              <a:rPr lang="en-US" sz="2500" b="1" dirty="0" smtClean="0">
                <a:solidFill>
                  <a:schemeClr val="bg1"/>
                </a:solidFill>
              </a:rPr>
              <a:t>Raise </a:t>
            </a:r>
            <a:r>
              <a:rPr lang="en-US" sz="2500" b="1" dirty="0">
                <a:solidFill>
                  <a:schemeClr val="bg1"/>
                </a:solidFill>
              </a:rPr>
              <a:t>your voice! Sea levels are rising</a:t>
            </a:r>
            <a:r>
              <a:rPr lang="en-US" sz="2500" b="1" dirty="0" smtClean="0">
                <a:solidFill>
                  <a:schemeClr val="bg1"/>
                </a:solidFill>
              </a:rPr>
              <a:t>.</a:t>
            </a:r>
            <a:br>
              <a:rPr lang="en-US" sz="2500" b="1" dirty="0" smtClean="0">
                <a:solidFill>
                  <a:schemeClr val="bg1"/>
                </a:solidFill>
              </a:rPr>
            </a:br>
            <a:endParaRPr lang="en-US" sz="2500" dirty="0">
              <a:solidFill>
                <a:schemeClr val="bg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chemeClr val="bg1"/>
                </a:solidFill>
              </a:rPr>
              <a:t>Tell your elected officials to adopt the state’s “</a:t>
            </a:r>
            <a:r>
              <a:rPr lang="en-US" sz="2500" dirty="0" err="1" smtClean="0">
                <a:solidFill>
                  <a:schemeClr val="bg1"/>
                </a:solidFill>
              </a:rPr>
              <a:t>CoastSmart</a:t>
            </a:r>
            <a:r>
              <a:rPr lang="en-US" sz="2500" dirty="0">
                <a:solidFill>
                  <a:schemeClr val="bg1"/>
                </a:solidFill>
              </a:rPr>
              <a:t>” construction guidelines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chemeClr val="bg1"/>
                </a:solidFill>
              </a:rPr>
              <a:t>Learn more about Maryland’s </a:t>
            </a:r>
            <a:r>
              <a:rPr lang="en-US" sz="2500" dirty="0" err="1" smtClean="0">
                <a:solidFill>
                  <a:schemeClr val="bg1"/>
                </a:solidFill>
              </a:rPr>
              <a:t>CoastSmart</a:t>
            </a:r>
            <a:r>
              <a:rPr lang="en-US" sz="2500" dirty="0" smtClean="0">
                <a:solidFill>
                  <a:schemeClr val="bg1"/>
                </a:solidFill>
              </a:rPr>
              <a:t> </a:t>
            </a:r>
            <a:r>
              <a:rPr lang="en-US" sz="2500" dirty="0">
                <a:solidFill>
                  <a:schemeClr val="bg1"/>
                </a:solidFill>
              </a:rPr>
              <a:t>construction </a:t>
            </a:r>
            <a:r>
              <a:rPr lang="en-US" sz="2500" dirty="0">
                <a:solidFill>
                  <a:schemeClr val="bg1"/>
                </a:solidFill>
              </a:rPr>
              <a:t>program construction </a:t>
            </a:r>
            <a:r>
              <a:rPr lang="en-US" sz="2500" dirty="0">
                <a:solidFill>
                  <a:schemeClr val="bg1"/>
                </a:solidFill>
              </a:rPr>
              <a:t>program</a:t>
            </a:r>
          </a:p>
          <a:p>
            <a:pPr algn="l"/>
            <a:endParaRPr lang="en-US" sz="2500" b="1" dirty="0">
              <a:solidFill>
                <a:schemeClr val="bg1"/>
              </a:solidFill>
            </a:endParaRPr>
          </a:p>
          <a:p>
            <a:pPr algn="l"/>
            <a:r>
              <a:rPr lang="en-US" sz="2500" b="1" dirty="0" smtClean="0">
                <a:solidFill>
                  <a:schemeClr val="bg1"/>
                </a:solidFill>
              </a:rPr>
              <a:t>Climatemaryland.org</a:t>
            </a:r>
            <a:endParaRPr lang="en-US" sz="2500" b="1" dirty="0">
              <a:solidFill>
                <a:schemeClr val="bg1"/>
              </a:solidFill>
            </a:endParaRPr>
          </a:p>
        </p:txBody>
      </p:sp>
      <p:pic>
        <p:nvPicPr>
          <p:cNvPr id="7170" name="Picture 2" descr="RaiseVoice_MD2_lr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81000"/>
            <a:ext cx="3075336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31914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381000" y="0"/>
            <a:ext cx="10591800" cy="71628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59493" y="3158222"/>
            <a:ext cx="1225015" cy="2785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n-US" sz="17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2887" y="381000"/>
            <a:ext cx="257089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Process</a:t>
            </a:r>
            <a:endParaRPr lang="en-US" sz="4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843"/>
          <a:stretch/>
        </p:blipFill>
        <p:spPr>
          <a:xfrm>
            <a:off x="1371600" y="2165821"/>
            <a:ext cx="6400800" cy="281841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9493" y="2198860"/>
            <a:ext cx="1225015" cy="2785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n-US" sz="17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564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71628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1589" y="1371600"/>
            <a:ext cx="7559826" cy="97872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5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Have you engaged in </a:t>
            </a:r>
            <a:br>
              <a:rPr lang="en-US" sz="45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</a:br>
            <a:r>
              <a:rPr lang="en-US" sz="45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public and/or stakeholder</a:t>
            </a:r>
            <a:br>
              <a:rPr lang="en-US" sz="45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</a:br>
            <a:r>
              <a:rPr lang="en-US" sz="45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dialogues</a:t>
            </a:r>
          </a:p>
          <a:p>
            <a:pPr algn="ctr"/>
            <a:r>
              <a:rPr lang="en-US" sz="45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i</a:t>
            </a:r>
            <a:r>
              <a:rPr lang="en-US" sz="45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n your community?</a:t>
            </a:r>
          </a:p>
          <a:p>
            <a:pPr algn="ctr"/>
            <a:endParaRPr lang="en-US" sz="4500" b="1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algn="ctr"/>
            <a:endParaRPr lang="en-US" sz="4500" b="1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algn="ctr"/>
            <a:endParaRPr lang="en-US" sz="4500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algn="ctr"/>
            <a:endParaRPr lang="en-US" sz="4500" b="1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algn="ctr"/>
            <a:endParaRPr lang="en-US" sz="4500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algn="ctr"/>
            <a:endParaRPr lang="en-US" sz="4500" b="1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endParaRPr lang="en-US" sz="4500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endParaRPr lang="en-US" sz="4500" b="1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r>
              <a:rPr lang="en-US" sz="4500" b="1" dirty="0" smtClean="0">
                <a:solidFill>
                  <a:schemeClr val="bg1"/>
                </a:solidFill>
              </a:rPr>
              <a:t> </a:t>
            </a:r>
          </a:p>
          <a:p>
            <a:endParaRPr lang="en-US" sz="45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13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07548" y="2286000"/>
            <a:ext cx="9220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chemeClr val="bg1"/>
                </a:solidFill>
              </a:rPr>
              <a:t>Development of sea-level rise</a:t>
            </a:r>
          </a:p>
          <a:p>
            <a:r>
              <a:rPr lang="en-US" sz="4500" dirty="0" smtClean="0">
                <a:solidFill>
                  <a:schemeClr val="bg1"/>
                </a:solidFill>
              </a:rPr>
              <a:t>       viewer with household-level risk   	information (Dewberry)</a:t>
            </a:r>
            <a:endParaRPr lang="en-US" sz="45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Countywide survey of residents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Daylong community deliberative event</a:t>
            </a:r>
          </a:p>
        </p:txBody>
      </p:sp>
      <p:pic>
        <p:nvPicPr>
          <p:cNvPr id="8" name="Picture 7" descr="casi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34" y="478971"/>
            <a:ext cx="6929755" cy="1647825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329671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2438400"/>
            <a:ext cx="915188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500" b="1" dirty="0" smtClean="0">
                <a:solidFill>
                  <a:schemeClr val="bg1"/>
                </a:solidFill>
                <a:cs typeface="Arial" charset="0"/>
              </a:rPr>
              <a:t>Beliefs about social order </a:t>
            </a:r>
            <a:br>
              <a:rPr lang="en-US" sz="4500" b="1" dirty="0" smtClean="0">
                <a:solidFill>
                  <a:schemeClr val="bg1"/>
                </a:solidFill>
                <a:cs typeface="Arial" charset="0"/>
              </a:rPr>
            </a:br>
            <a:r>
              <a:rPr lang="en-US" sz="4500" b="1" dirty="0" smtClean="0">
                <a:solidFill>
                  <a:schemeClr val="bg1"/>
                </a:solidFill>
                <a:cs typeface="Arial" charset="0"/>
              </a:rPr>
              <a:t>(hierarchy and individualism)</a:t>
            </a:r>
            <a:br>
              <a:rPr lang="en-US" sz="4500" b="1" dirty="0" smtClean="0">
                <a:solidFill>
                  <a:schemeClr val="bg1"/>
                </a:solidFill>
                <a:cs typeface="Arial" charset="0"/>
              </a:rPr>
            </a:br>
            <a:r>
              <a:rPr lang="en-US" sz="4500" b="1" dirty="0" smtClean="0">
                <a:solidFill>
                  <a:schemeClr val="bg1"/>
                </a:solidFill>
                <a:cs typeface="Arial" charset="0"/>
              </a:rPr>
              <a:t>were the </a:t>
            </a:r>
            <a:r>
              <a:rPr lang="en-US" sz="4500" b="1" dirty="0" smtClean="0">
                <a:solidFill>
                  <a:schemeClr val="bg1"/>
                </a:solidFill>
                <a:cs typeface="Arial" charset="0"/>
              </a:rPr>
              <a:t>largest </a:t>
            </a:r>
            <a:br>
              <a:rPr lang="en-US" sz="4500" b="1" dirty="0" smtClean="0">
                <a:solidFill>
                  <a:schemeClr val="bg1"/>
                </a:solidFill>
                <a:cs typeface="Arial" charset="0"/>
              </a:rPr>
            </a:br>
            <a:r>
              <a:rPr lang="en-US" sz="4500" b="1" dirty="0" smtClean="0">
                <a:solidFill>
                  <a:schemeClr val="bg1"/>
                </a:solidFill>
                <a:cs typeface="Arial" charset="0"/>
              </a:rPr>
              <a:t>factors </a:t>
            </a:r>
            <a:r>
              <a:rPr lang="en-US" sz="4500" b="1" dirty="0" smtClean="0">
                <a:solidFill>
                  <a:schemeClr val="bg1"/>
                </a:solidFill>
                <a:cs typeface="Arial" charset="0"/>
              </a:rPr>
              <a:t>in perceptions </a:t>
            </a:r>
          </a:p>
          <a:p>
            <a:pPr algn="ctr"/>
            <a:r>
              <a:rPr lang="en-US" sz="4500" b="1" dirty="0" smtClean="0">
                <a:solidFill>
                  <a:schemeClr val="bg1"/>
                </a:solidFill>
                <a:cs typeface="Arial" charset="0"/>
              </a:rPr>
              <a:t>of sea-level rise risks </a:t>
            </a:r>
            <a:br>
              <a:rPr lang="en-US" sz="4500" b="1" dirty="0" smtClean="0">
                <a:solidFill>
                  <a:schemeClr val="bg1"/>
                </a:solidFill>
                <a:cs typeface="Arial" charset="0"/>
              </a:rPr>
            </a:br>
            <a:r>
              <a:rPr lang="en-US" sz="4500" b="1" dirty="0" smtClean="0">
                <a:solidFill>
                  <a:schemeClr val="bg1"/>
                </a:solidFill>
                <a:cs typeface="Arial" charset="0"/>
              </a:rPr>
              <a:t>and policy support</a:t>
            </a:r>
          </a:p>
        </p:txBody>
      </p:sp>
      <p:pic>
        <p:nvPicPr>
          <p:cNvPr id="17" name="Picture 2" descr="http://islamicrenaissance.co.uk/wp-content/uploads/2014/01/Whats-on-Americans-minds-Increasingly-me-UD1RA9SQ-x-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509814"/>
            <a:ext cx="2286000" cy="1682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survivingchurch.org/wp-content/uploads/2014/01/hierarchy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984" b="12233"/>
          <a:stretch/>
        </p:blipFill>
        <p:spPr bwMode="auto">
          <a:xfrm>
            <a:off x="4876800" y="474711"/>
            <a:ext cx="2001508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89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429000"/>
            <a:ext cx="5292845" cy="352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2400" y="50801"/>
            <a:ext cx="5638800" cy="375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171" y="2047310"/>
            <a:ext cx="4676325" cy="311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76313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b="63710"/>
          <a:stretch>
            <a:fillRect/>
          </a:stretch>
        </p:blipFill>
        <p:spPr bwMode="auto">
          <a:xfrm>
            <a:off x="0" y="0"/>
            <a:ext cx="9144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3"/>
          <p:cNvSpPr>
            <a:spLocks noChangeArrowheads="1"/>
          </p:cNvSpPr>
          <p:nvPr/>
        </p:nvSpPr>
        <p:spPr bwMode="auto">
          <a:xfrm>
            <a:off x="0" y="5943600"/>
            <a:ext cx="9144000" cy="2169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en-US" dirty="0"/>
          </a:p>
          <a:p>
            <a:r>
              <a:rPr lang="en-US" sz="4500" b="1" dirty="0" smtClean="0"/>
              <a:t>www.FutureCoast.info</a:t>
            </a:r>
            <a:endParaRPr lang="en-US" sz="4500" b="1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>
              <a:latin typeface="Calibri" pitchFamily="34" charset="0"/>
            </a:endParaRP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" y="1947862"/>
            <a:ext cx="78867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"/>
          <p:cNvGrpSpPr/>
          <p:nvPr/>
        </p:nvGrpSpPr>
        <p:grpSpPr>
          <a:xfrm>
            <a:off x="2819400" y="914400"/>
            <a:ext cx="5334000" cy="3124200"/>
            <a:chOff x="2819400" y="914400"/>
            <a:chExt cx="5334000" cy="3124200"/>
          </a:xfrm>
        </p:grpSpPr>
        <p:sp>
          <p:nvSpPr>
            <p:cNvPr id="5" name="Rectangular Callout 4"/>
            <p:cNvSpPr/>
            <p:nvPr/>
          </p:nvSpPr>
          <p:spPr>
            <a:xfrm>
              <a:off x="2819400" y="914400"/>
              <a:ext cx="5334000" cy="3124200"/>
            </a:xfrm>
            <a:prstGeom prst="wedgeRectCallout">
              <a:avLst>
                <a:gd name="adj1" fmla="val -67997"/>
                <a:gd name="adj2" fmla="val 20768"/>
              </a:avLst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895600" y="990600"/>
              <a:ext cx="5181600" cy="3002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8782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8675914" cy="54102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381000" y="5953527"/>
            <a:ext cx="7620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500" dirty="0" smtClean="0"/>
              <a:t>What </a:t>
            </a:r>
            <a:r>
              <a:rPr lang="en-CA" sz="2500" dirty="0"/>
              <a:t>was your favorite part of the day’s events? (n=38)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85830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52400" y="0"/>
            <a:ext cx="9601200" cy="7010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04800" y="762000"/>
            <a:ext cx="86868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CA" sz="4500" b="1" dirty="0" smtClean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Knowledge of sea-level rise changed after community event</a:t>
            </a:r>
          </a:p>
          <a:p>
            <a:pPr marL="342900" indent="-342900" eaLnBrk="0" hangingPunct="0">
              <a:defRPr/>
            </a:pPr>
            <a:endParaRPr lang="en-CA" sz="4500" b="1" i="1" dirty="0" smtClean="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5" name="Chart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438400"/>
            <a:ext cx="5867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0255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76200"/>
            <a:ext cx="9448800" cy="6934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028" y="-76200"/>
            <a:ext cx="2696028" cy="34889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491" y="-76200"/>
            <a:ext cx="2649909" cy="34269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3424797"/>
            <a:ext cx="2652930" cy="34332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330" y="3353909"/>
            <a:ext cx="2707707" cy="3504091"/>
          </a:xfrm>
          <a:prstGeom prst="rect">
            <a:avLst/>
          </a:prstGeom>
        </p:spPr>
      </p:pic>
      <p:sp>
        <p:nvSpPr>
          <p:cNvPr id="10" name="Title 2"/>
          <p:cNvSpPr txBox="1">
            <a:spLocks/>
          </p:cNvSpPr>
          <p:nvPr/>
        </p:nvSpPr>
        <p:spPr>
          <a:xfrm>
            <a:off x="5257800" y="685800"/>
            <a:ext cx="4038600" cy="5562600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chemeClr val="bg1"/>
                </a:solidFill>
              </a:rPr>
              <a:t>Yearly survey of Marylanders</a:t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en-US" sz="3200" b="1" dirty="0" smtClean="0">
              <a:solidFill>
                <a:schemeClr val="bg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chemeClr val="bg1"/>
                </a:solidFill>
              </a:rPr>
              <a:t>2,035 respondents in 2014</a:t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en-US" sz="3200" b="1" dirty="0" smtClean="0">
              <a:solidFill>
                <a:schemeClr val="bg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chemeClr val="bg1"/>
                </a:solidFill>
              </a:rPr>
              <a:t>35% response rate</a:t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en-US" sz="3200" b="1" dirty="0" smtClean="0">
              <a:solidFill>
                <a:schemeClr val="bg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chemeClr val="bg1"/>
                </a:solidFill>
              </a:rPr>
              <a:t>Reports and PPTs with figures available online</a:t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en-US" sz="3200" b="1" dirty="0">
              <a:solidFill>
                <a:schemeClr val="bg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chemeClr val="bg1"/>
                </a:solidFill>
              </a:rPr>
              <a:t>New reports to be released in fall 2015</a:t>
            </a:r>
          </a:p>
          <a:p>
            <a:pPr algn="l"/>
            <a:endParaRPr lang="en-US" sz="3200" b="1" dirty="0">
              <a:solidFill>
                <a:schemeClr val="bg1"/>
              </a:solidFill>
            </a:endParaRPr>
          </a:p>
          <a:p>
            <a:pPr algn="l"/>
            <a:r>
              <a:rPr lang="en-US" sz="3200" b="1" dirty="0" smtClean="0">
                <a:solidFill>
                  <a:schemeClr val="bg1"/>
                </a:solidFill>
              </a:rPr>
              <a:t>Climatemaryland.org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36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28600" y="-76200"/>
            <a:ext cx="9677400" cy="6934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160638" y="724443"/>
            <a:ext cx="8822724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sz="3200" b="1" baseline="0" dirty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en-CA" sz="4500" b="1" dirty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H</a:t>
            </a:r>
            <a:r>
              <a:rPr lang="en-CA" sz="4500" b="1" dirty="0" smtClean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ierarchical individualists</a:t>
            </a:r>
          </a:p>
          <a:p>
            <a:pPr algn="ctr" eaLnBrk="0" hangingPunct="0">
              <a:defRPr/>
            </a:pPr>
            <a:r>
              <a:rPr lang="en-CA" sz="4500" b="1" dirty="0" smtClean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changed the most</a:t>
            </a:r>
            <a:endParaRPr lang="en-CA" sz="4500" b="1" dirty="0">
              <a:solidFill>
                <a:schemeClr val="bg1"/>
              </a:solidFill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5" name="Picture 2" descr="http://www.culturalcognition.net/storage/out_of_control_graphic.bmp?__SQUARESPACE_CACHEVERSION=134029002656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5" t="35954" r="58950" b="31883"/>
          <a:stretch/>
        </p:blipFill>
        <p:spPr bwMode="auto">
          <a:xfrm>
            <a:off x="3042555" y="3390900"/>
            <a:ext cx="3135087" cy="291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35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28600" y="-76200"/>
            <a:ext cx="9677400" cy="6934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168876" y="-381000"/>
            <a:ext cx="8822724" cy="661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2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en-US" sz="32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lang="en-US" sz="3200" b="1" baseline="0" dirty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500" b="1" i="0" u="none" strike="noStrike" cap="none" normalizeH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kumimoji="0" lang="en-US" sz="45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ea-level rise beliefs </a:t>
            </a:r>
            <a:br>
              <a:rPr kumimoji="0" lang="en-US" sz="45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en-US" sz="45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5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Impact </a:t>
            </a:r>
            <a:r>
              <a:rPr lang="en-US" sz="45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concern </a:t>
            </a:r>
            <a:r>
              <a:rPr lang="en-US" sz="45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scale </a:t>
            </a:r>
            <a:endParaRPr lang="en-US" sz="45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en-US" sz="45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5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Problem identification </a:t>
            </a:r>
            <a:endParaRPr lang="en-US" sz="45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en-US" sz="4500" b="1" i="0" u="none" strike="noStrike" cap="none" normalizeH="0" baseline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5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Local government policy adequacy </a:t>
            </a:r>
            <a:endParaRPr kumimoji="0" lang="en-US" sz="45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40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52400" y="0"/>
            <a:ext cx="9601200" cy="7010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04800" y="762000"/>
            <a:ext cx="8686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CA" sz="4500" b="1" dirty="0" smtClean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Preferences for response strategies changed after community event</a:t>
            </a:r>
            <a:endParaRPr lang="en-CA" sz="4500" b="1" dirty="0" smtClean="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450037"/>
            <a:ext cx="6470430" cy="4313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76200" y="0"/>
            <a:ext cx="9372600" cy="7010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609600" y="152400"/>
            <a:ext cx="8001000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500" b="1" dirty="0">
                <a:solidFill>
                  <a:schemeClr val="bg1"/>
                </a:solidFill>
                <a:cs typeface="Arial" pitchFamily="34" charset="0"/>
              </a:rPr>
              <a:t>Creating opportunities to build community identity and shared decision-making in pursuit of larger group goals may reduce impacts of </a:t>
            </a:r>
            <a:r>
              <a:rPr lang="en-US" sz="4500" b="1" dirty="0" smtClean="0">
                <a:solidFill>
                  <a:schemeClr val="bg1"/>
                </a:solidFill>
                <a:cs typeface="Arial" pitchFamily="34" charset="0"/>
              </a:rPr>
              <a:t>cultural polarization</a:t>
            </a:r>
            <a:endParaRPr lang="en-US" sz="4500" b="1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843"/>
          <a:stretch/>
        </p:blipFill>
        <p:spPr>
          <a:xfrm>
            <a:off x="1219200" y="3886200"/>
            <a:ext cx="6400800" cy="281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61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02392" y="2188711"/>
            <a:ext cx="1225015" cy="2785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n-US" sz="17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2886" y="381000"/>
            <a:ext cx="8672514" cy="7709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What’s next for the Consortium</a:t>
            </a:r>
            <a:br>
              <a:rPr lang="en-US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4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survey release in October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en-US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ommunity resilience project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Campaign to renew Greenhouse Gas Reduction Act: “Renew Maryland”</a:t>
            </a:r>
            <a:endParaRPr lang="en-US" sz="45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4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45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4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4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3" t="28666" r="20500" b="53334"/>
          <a:stretch/>
        </p:blipFill>
        <p:spPr>
          <a:xfrm>
            <a:off x="3642360" y="5257800"/>
            <a:ext cx="5273040" cy="123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63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0" y="4800600"/>
            <a:ext cx="4572000" cy="1143000"/>
          </a:xfrm>
          <a:prstGeom prst="ellipse">
            <a:avLst/>
          </a:prstGeom>
          <a:noFill/>
          <a:ln>
            <a:solidFill>
              <a:srgbClr val="A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4629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234633"/>
            <a:ext cx="9144000" cy="3739833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casi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122" y="1295400"/>
            <a:ext cx="6929755" cy="1647825"/>
          </a:xfrm>
          <a:prstGeom prst="rect">
            <a:avLst/>
          </a:prstGeom>
          <a:noFill/>
          <a:ln>
            <a:noFill/>
          </a:ln>
          <a:extLst/>
        </p:spPr>
      </p:pic>
      <p:grpSp>
        <p:nvGrpSpPr>
          <p:cNvPr id="7" name="Group 6"/>
          <p:cNvGrpSpPr/>
          <p:nvPr/>
        </p:nvGrpSpPr>
        <p:grpSpPr>
          <a:xfrm>
            <a:off x="3669039" y="3748981"/>
            <a:ext cx="5105400" cy="2855913"/>
            <a:chOff x="1066800" y="990600"/>
            <a:chExt cx="7094538" cy="4075113"/>
          </a:xfrm>
        </p:grpSpPr>
        <p:pic>
          <p:nvPicPr>
            <p:cNvPr id="9" name="Content Placeholder 5" descr="Mason_logo.gif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1066800" y="990600"/>
              <a:ext cx="3190875" cy="1371600"/>
            </a:xfrm>
            <a:prstGeom prst="rect">
              <a:avLst/>
            </a:prstGeom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8200" y="1447800"/>
              <a:ext cx="3513138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05000" y="2667000"/>
              <a:ext cx="1676400" cy="2398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876800" y="3581400"/>
              <a:ext cx="3013075" cy="106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Rectangle 1"/>
          <p:cNvSpPr/>
          <p:nvPr/>
        </p:nvSpPr>
        <p:spPr>
          <a:xfrm>
            <a:off x="381000" y="304800"/>
            <a:ext cx="6732741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500" b="1" dirty="0" smtClean="0">
                <a:solidFill>
                  <a:schemeClr val="bg1"/>
                </a:solidFill>
              </a:rPr>
              <a:t>Anne Arundel County, 2012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377036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381000" y="0"/>
            <a:ext cx="10591800" cy="71628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3400" y="990600"/>
            <a:ext cx="8342861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When people in your community</a:t>
            </a:r>
          </a:p>
          <a:p>
            <a:r>
              <a:rPr lang="en-US" sz="45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t</a:t>
            </a:r>
            <a:r>
              <a:rPr lang="en-US" sz="45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hink about climate change,</a:t>
            </a:r>
          </a:p>
          <a:p>
            <a:r>
              <a:rPr lang="en-US" sz="45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w</a:t>
            </a:r>
            <a:r>
              <a:rPr lang="en-US" sz="45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hat is the risk that most worries </a:t>
            </a:r>
          </a:p>
          <a:p>
            <a:r>
              <a:rPr lang="en-US" sz="45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them? </a:t>
            </a:r>
          </a:p>
          <a:p>
            <a:endParaRPr lang="en-US" sz="4500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r>
              <a:rPr lang="en-US" sz="45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What causes them outrage?</a:t>
            </a:r>
            <a:endParaRPr lang="en-US" sz="4500" b="1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r>
              <a:rPr lang="en-US" sz="4500" b="1" dirty="0" smtClean="0">
                <a:solidFill>
                  <a:schemeClr val="bg1"/>
                </a:solidFill>
              </a:rPr>
              <a:t> </a:t>
            </a:r>
          </a:p>
          <a:p>
            <a:endParaRPr lang="en-US" sz="45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87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381000" y="0"/>
            <a:ext cx="10591800" cy="71628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762000"/>
            <a:ext cx="5526769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2 Ways to Think </a:t>
            </a:r>
            <a:br>
              <a:rPr lang="en-US" sz="45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</a:br>
            <a:r>
              <a:rPr lang="en-US" sz="45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about Communication</a:t>
            </a:r>
            <a:endParaRPr lang="en-US" sz="4500" b="1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endParaRPr lang="en-US" sz="4500" b="1" dirty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en-US" sz="4500" b="1" dirty="0" smtClean="0">
                <a:solidFill>
                  <a:schemeClr val="bg1"/>
                </a:solidFill>
              </a:rPr>
              <a:t> </a:t>
            </a:r>
            <a:r>
              <a:rPr lang="en-US" sz="4500" b="1" dirty="0" smtClean="0">
                <a:solidFill>
                  <a:schemeClr val="bg1"/>
                </a:solidFill>
              </a:rPr>
              <a:t>Messages</a:t>
            </a:r>
            <a:endParaRPr lang="en-US" sz="4500" b="1" dirty="0" smtClean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en-US" sz="4500" b="1" dirty="0" smtClean="0">
                <a:solidFill>
                  <a:schemeClr val="bg1"/>
                </a:solidFill>
              </a:rPr>
              <a:t> </a:t>
            </a:r>
            <a:r>
              <a:rPr lang="en-US" sz="4500" b="1" dirty="0" smtClean="0">
                <a:solidFill>
                  <a:schemeClr val="bg1"/>
                </a:solidFill>
              </a:rPr>
              <a:t>Process</a:t>
            </a:r>
          </a:p>
          <a:p>
            <a:endParaRPr lang="en-US" sz="45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54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52400" y="-152400"/>
            <a:ext cx="9829800" cy="73152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https://cparente.files.wordpress.com/2011/01/saydo_overvi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800" y="-419100"/>
            <a:ext cx="10920563" cy="784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68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63" b="36152"/>
          <a:stretch/>
        </p:blipFill>
        <p:spPr>
          <a:xfrm>
            <a:off x="0" y="705654"/>
            <a:ext cx="8991601" cy="5630063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806124"/>
            <a:ext cx="2057401" cy="2152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152400"/>
            <a:ext cx="914400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500" b="1" dirty="0" smtClean="0"/>
              <a:t>What People Perceive as RISK</a:t>
            </a:r>
          </a:p>
        </p:txBody>
      </p:sp>
      <p:sp>
        <p:nvSpPr>
          <p:cNvPr id="7" name="Rectangle 6"/>
          <p:cNvSpPr/>
          <p:nvPr/>
        </p:nvSpPr>
        <p:spPr>
          <a:xfrm>
            <a:off x="2057400" y="1295400"/>
            <a:ext cx="4648200" cy="2971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057400" y="4314825"/>
            <a:ext cx="4648200" cy="21621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20535428">
            <a:off x="164977" y="1824057"/>
            <a:ext cx="173733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200" b="1" dirty="0" smtClean="0">
                <a:solidFill>
                  <a:srgbClr val="C00000"/>
                </a:solidFill>
              </a:rPr>
              <a:t>Hazard</a:t>
            </a:r>
            <a:endParaRPr lang="en-US" sz="4200" dirty="0">
              <a:solidFill>
                <a:srgbClr val="C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20414141">
            <a:off x="354012" y="4113626"/>
            <a:ext cx="1856406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200" b="1" dirty="0" smtClean="0">
                <a:solidFill>
                  <a:srgbClr val="C00000"/>
                </a:solidFill>
              </a:rPr>
              <a:t>Social </a:t>
            </a:r>
          </a:p>
          <a:p>
            <a:r>
              <a:rPr lang="en-US" sz="4200" b="1" dirty="0" smtClean="0">
                <a:solidFill>
                  <a:srgbClr val="C00000"/>
                </a:solidFill>
              </a:rPr>
              <a:t>context</a:t>
            </a:r>
            <a:endParaRPr lang="en-US" sz="4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12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381000" y="0"/>
            <a:ext cx="10591800" cy="71628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2050" name="Picture 2" descr="http://www.lz95.org/assets/1/6/Speech_bubble_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428750"/>
            <a:ext cx="6019800" cy="6019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02392" y="2188711"/>
            <a:ext cx="1225015" cy="2785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n-US" sz="17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2887" y="381000"/>
            <a:ext cx="2860270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Message</a:t>
            </a:r>
            <a:endParaRPr lang="en-US" sz="4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6864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3205</TotalTime>
  <Words>330</Words>
  <Application>Microsoft Office PowerPoint</Application>
  <PresentationFormat>On-screen Show (4:3)</PresentationFormat>
  <Paragraphs>136</Paragraphs>
  <Slides>36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Karen</dc:creator>
  <cp:lastModifiedBy>user</cp:lastModifiedBy>
  <cp:revision>150</cp:revision>
  <cp:lastPrinted>2015-06-25T09:47:09Z</cp:lastPrinted>
  <dcterms:created xsi:type="dcterms:W3CDTF">2012-08-12T19:18:30Z</dcterms:created>
  <dcterms:modified xsi:type="dcterms:W3CDTF">2015-06-25T11:00:30Z</dcterms:modified>
</cp:coreProperties>
</file>