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01" r:id="rId3"/>
    <p:sldId id="302" r:id="rId4"/>
    <p:sldId id="303" r:id="rId5"/>
    <p:sldId id="304" r:id="rId6"/>
    <p:sldId id="305" r:id="rId7"/>
    <p:sldId id="278" r:id="rId8"/>
    <p:sldId id="308" r:id="rId9"/>
    <p:sldId id="266" r:id="rId10"/>
    <p:sldId id="294" r:id="rId11"/>
    <p:sldId id="297" r:id="rId12"/>
    <p:sldId id="309" r:id="rId13"/>
    <p:sldId id="298" r:id="rId14"/>
    <p:sldId id="295" r:id="rId15"/>
    <p:sldId id="296" r:id="rId16"/>
    <p:sldId id="307" r:id="rId17"/>
    <p:sldId id="262" r:id="rId18"/>
    <p:sldId id="276" r:id="rId19"/>
    <p:sldId id="281"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04AFFC"/>
    <a:srgbClr val="CC3300"/>
    <a:srgbClr val="0033CC"/>
    <a:srgbClr val="2CB5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481" autoAdjust="0"/>
  </p:normalViewPr>
  <p:slideViewPr>
    <p:cSldViewPr>
      <p:cViewPr>
        <p:scale>
          <a:sx n="50" d="100"/>
          <a:sy n="50" d="100"/>
        </p:scale>
        <p:origin x="-135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ED7DF8-9590-4F43-96DE-65D4F344C24D}" type="datetimeFigureOut">
              <a:rPr lang="en-US" smtClean="0"/>
              <a:t>4/14/2015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1CF775-5D64-4B16-93F1-CC8CC71A9FA4}" type="slidenum">
              <a:rPr lang="en-US" smtClean="0"/>
              <a:t>‹#›</a:t>
            </a:fld>
            <a:endParaRPr lang="en-US"/>
          </a:p>
        </p:txBody>
      </p:sp>
    </p:spTree>
    <p:extLst>
      <p:ext uri="{BB962C8B-B14F-4D97-AF65-F5344CB8AC3E}">
        <p14:creationId xmlns:p14="http://schemas.microsoft.com/office/powerpoint/2010/main" val="3403447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1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ags" Target="../tags/tag12.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13.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ags" Target="../tags/tag14.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ags" Target="../tags/tag15.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ags" Target="../tags/tag16.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ags" Target="../tags/tag17.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18.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ags" Target="../tags/tag19.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ags" Target="../tags/tag20.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ags" Target="../tags/tag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a:t>
            </a:fld>
            <a:endParaRPr lang="en-US"/>
          </a:p>
        </p:txBody>
      </p:sp>
    </p:spTree>
    <p:extLst>
      <p:ext uri="{BB962C8B-B14F-4D97-AF65-F5344CB8AC3E}">
        <p14:creationId xmlns:p14="http://schemas.microsoft.com/office/powerpoint/2010/main" val="1118827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S. Priest found</a:t>
            </a:r>
            <a:r>
              <a:rPr lang="en-US" baseline="0" dirty="0" smtClean="0"/>
              <a:t> that </a:t>
            </a:r>
            <a:r>
              <a:rPr lang="en-US" dirty="0" smtClean="0"/>
              <a:t>trust in institutions is more important than knowledge of science in predicting levels of support or encouragement for biotechnology. Differences in trust afforded to particular types of institutions, or “trust gaps,” can be more important</a:t>
            </a:r>
            <a:r>
              <a:rPr lang="en-US" baseline="0" dirty="0" smtClean="0"/>
              <a:t> than </a:t>
            </a:r>
            <a:r>
              <a:rPr lang="en-US" dirty="0" smtClean="0"/>
              <a:t>absolute levels of trust.</a:t>
            </a:r>
            <a:r>
              <a:rPr lang="en-US" baseline="0" dirty="0" smtClean="0"/>
              <a:t> For food biotechnology, </a:t>
            </a:r>
            <a:r>
              <a:rPr lang="en-US" dirty="0" smtClean="0"/>
              <a:t>the </a:t>
            </a:r>
            <a:r>
              <a:rPr lang="en-US" i="1" dirty="0" smtClean="0"/>
              <a:t>difference</a:t>
            </a:r>
            <a:r>
              <a:rPr lang="en-US" dirty="0" smtClean="0"/>
              <a:t> between how much a nation's population trusts industry and how much they trust environmental groups that is the key predictor for support</a:t>
            </a:r>
            <a:r>
              <a:rPr lang="en-US" baseline="0" dirty="0" smtClean="0"/>
              <a:t>.</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Risk</a:t>
            </a:r>
            <a:r>
              <a:rPr lang="en-US" baseline="0" dirty="0" smtClean="0"/>
              <a:t> communication expert Peter Sandman recommended to the Chemical Manufacturers Association after Bhopal that their slogan for their Responsible Care program should be “track us, don’t trust us.” </a:t>
            </a:r>
            <a:endParaRPr lang="en-US" dirty="0" smtClean="0"/>
          </a:p>
          <a:p>
            <a:endParaRPr lang="en-US" dirty="0"/>
          </a:p>
        </p:txBody>
      </p:sp>
      <p:sp>
        <p:nvSpPr>
          <p:cNvPr id="4" name="Slide Number Placeholder 3"/>
          <p:cNvSpPr>
            <a:spLocks noGrp="1"/>
          </p:cNvSpPr>
          <p:nvPr>
            <p:ph type="sldNum" sz="quarter" idx="10"/>
          </p:nvPr>
        </p:nvSpPr>
        <p:spPr/>
        <p:txBody>
          <a:bodyPr/>
          <a:lstStyle/>
          <a:p>
            <a:fld id="{391CF775-5D64-4B16-93F1-CC8CC71A9FA4}" type="slidenum">
              <a:rPr lang="en-US" smtClean="0"/>
              <a:t>10</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Examples: </a:t>
            </a:r>
            <a:r>
              <a:rPr lang="en-US" baseline="0" dirty="0" err="1" smtClean="0"/>
              <a:t>Fischhoff</a:t>
            </a:r>
            <a:r>
              <a:rPr lang="en-US" baseline="0" dirty="0" smtClean="0"/>
              <a:t> &amp; Davis, </a:t>
            </a:r>
            <a:r>
              <a:rPr lang="en-US" dirty="0" smtClean="0"/>
              <a:t>the</a:t>
            </a:r>
            <a:r>
              <a:rPr lang="en-US" baseline="0" dirty="0" smtClean="0"/>
              <a:t> decision to invest in different energy sources may not be driven by outcomes in greenhouse gas emissions. Ways to reveal multiple sources of uncertainty include audits for risk-of-bias (medical trials) and elicitation with experts of the limits of the knowledge. Standard reporting protocols of uncertainties are one way to accomplish this.</a:t>
            </a:r>
            <a:endParaRPr lang="en-US" dirty="0" smtClean="0"/>
          </a:p>
          <a:p>
            <a:endParaRPr lang="en-US" dirty="0"/>
          </a:p>
        </p:txBody>
      </p:sp>
      <p:sp>
        <p:nvSpPr>
          <p:cNvPr id="4" name="Slide Number Placeholder 3"/>
          <p:cNvSpPr>
            <a:spLocks noGrp="1"/>
          </p:cNvSpPr>
          <p:nvPr>
            <p:ph type="sldNum" sz="quarter" idx="10"/>
          </p:nvPr>
        </p:nvSpPr>
        <p:spPr/>
        <p:txBody>
          <a:bodyPr/>
          <a:lstStyle/>
          <a:p>
            <a:fld id="{391CF775-5D64-4B16-93F1-CC8CC71A9FA4}" type="slidenum">
              <a:rPr lang="en-US" smtClean="0"/>
              <a:t>11</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12</a:t>
            </a:fld>
            <a:endParaRPr lang="en-US"/>
          </a:p>
        </p:txBody>
      </p:sp>
    </p:spTree>
    <p:extLst>
      <p:ext uri="{BB962C8B-B14F-4D97-AF65-F5344CB8AC3E}">
        <p14:creationId xmlns:p14="http://schemas.microsoft.com/office/powerpoint/2010/main" val="2427369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Examples: </a:t>
            </a:r>
            <a:r>
              <a:rPr lang="en-US" baseline="0" dirty="0" err="1" smtClean="0"/>
              <a:t>Fischhoff</a:t>
            </a:r>
            <a:r>
              <a:rPr lang="en-US" baseline="0" dirty="0" smtClean="0"/>
              <a:t> &amp; Davis, </a:t>
            </a:r>
            <a:r>
              <a:rPr lang="en-US" dirty="0" smtClean="0"/>
              <a:t>the</a:t>
            </a:r>
            <a:r>
              <a:rPr lang="en-US" baseline="0" dirty="0" smtClean="0"/>
              <a:t> decision to invest in different energy sources may not be driven by outcomes in greenhouse gas emissions. Ways to reveal multiple sources of uncertainty include audits for risk-of-bias (medical trials) and elicitation with experts of the limits of the knowledge. Standard reporting protocols of uncertainties are one way to accomplish this.</a:t>
            </a:r>
            <a:endParaRPr lang="en-US" dirty="0" smtClean="0"/>
          </a:p>
          <a:p>
            <a:endParaRPr lang="en-US" dirty="0"/>
          </a:p>
        </p:txBody>
      </p:sp>
      <p:sp>
        <p:nvSpPr>
          <p:cNvPr id="4" name="Slide Number Placeholder 3"/>
          <p:cNvSpPr>
            <a:spLocks noGrp="1"/>
          </p:cNvSpPr>
          <p:nvPr>
            <p:ph type="sldNum" sz="quarter" idx="10"/>
          </p:nvPr>
        </p:nvSpPr>
        <p:spPr/>
        <p:txBody>
          <a:bodyPr/>
          <a:lstStyle/>
          <a:p>
            <a:fld id="{391CF775-5D64-4B16-93F1-CC8CC71A9FA4}" type="slidenum">
              <a:rPr lang="en-US" smtClean="0"/>
              <a:t>13</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14</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K.</a:t>
            </a:r>
            <a:r>
              <a:rPr lang="en-US" baseline="0" dirty="0" smtClean="0"/>
              <a:t> Rowan et al., if people have experienced safely stayed in their homes during storms instead of evacuating, their bias will be to remain in their homes during the next event.</a:t>
            </a:r>
            <a:endParaRPr lang="en-US" dirty="0" smtClean="0"/>
          </a:p>
          <a:p>
            <a:endParaRPr lang="en-US" dirty="0"/>
          </a:p>
        </p:txBody>
      </p:sp>
      <p:sp>
        <p:nvSpPr>
          <p:cNvPr id="4" name="Slide Number Placeholder 3"/>
          <p:cNvSpPr>
            <a:spLocks noGrp="1"/>
          </p:cNvSpPr>
          <p:nvPr>
            <p:ph type="sldNum" sz="quarter" idx="10"/>
          </p:nvPr>
        </p:nvSpPr>
        <p:spPr/>
        <p:txBody>
          <a:bodyPr/>
          <a:lstStyle/>
          <a:p>
            <a:fld id="{391CF775-5D64-4B16-93F1-CC8CC71A9FA4}" type="slidenum">
              <a:rPr lang="en-US" smtClean="0"/>
              <a:t>15</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16</a:t>
            </a:fld>
            <a:endParaRPr lang="en-US"/>
          </a:p>
        </p:txBody>
      </p:sp>
    </p:spTree>
    <p:extLst>
      <p:ext uri="{BB962C8B-B14F-4D97-AF65-F5344CB8AC3E}">
        <p14:creationId xmlns:p14="http://schemas.microsoft.com/office/powerpoint/2010/main" val="4290629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17</a:t>
            </a:fld>
            <a:endParaRPr lang="en-US"/>
          </a:p>
        </p:txBody>
      </p:sp>
    </p:spTree>
    <p:extLst>
      <p:ext uri="{BB962C8B-B14F-4D97-AF65-F5344CB8AC3E}">
        <p14:creationId xmlns:p14="http://schemas.microsoft.com/office/powerpoint/2010/main" val="286945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18</a:t>
            </a:fld>
            <a:endParaRPr lang="en-US"/>
          </a:p>
        </p:txBody>
      </p:sp>
    </p:spTree>
    <p:extLst>
      <p:ext uri="{BB962C8B-B14F-4D97-AF65-F5344CB8AC3E}">
        <p14:creationId xmlns:p14="http://schemas.microsoft.com/office/powerpoint/2010/main" val="271417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19</a:t>
            </a:fld>
            <a:endParaRPr lang="en-US"/>
          </a:p>
        </p:txBody>
      </p:sp>
    </p:spTree>
    <p:extLst>
      <p:ext uri="{BB962C8B-B14F-4D97-AF65-F5344CB8AC3E}">
        <p14:creationId xmlns:p14="http://schemas.microsoft.com/office/powerpoint/2010/main" val="271417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2</a:t>
            </a:fld>
            <a:endParaRPr lang="en-US"/>
          </a:p>
        </p:txBody>
      </p:sp>
    </p:spTree>
    <p:extLst>
      <p:ext uri="{BB962C8B-B14F-4D97-AF65-F5344CB8AC3E}">
        <p14:creationId xmlns:p14="http://schemas.microsoft.com/office/powerpoint/2010/main" val="2849091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20</a:t>
            </a:fld>
            <a:endParaRPr lang="en-US"/>
          </a:p>
        </p:txBody>
      </p:sp>
    </p:spTree>
    <p:extLst>
      <p:ext uri="{BB962C8B-B14F-4D97-AF65-F5344CB8AC3E}">
        <p14:creationId xmlns:p14="http://schemas.microsoft.com/office/powerpoint/2010/main" val="112308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3</a:t>
            </a:fld>
            <a:endParaRPr lang="en-US"/>
          </a:p>
        </p:txBody>
      </p:sp>
    </p:spTree>
    <p:extLst>
      <p:ext uri="{BB962C8B-B14F-4D97-AF65-F5344CB8AC3E}">
        <p14:creationId xmlns:p14="http://schemas.microsoft.com/office/powerpoint/2010/main" val="435542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4</a:t>
            </a:fld>
            <a:endParaRPr lang="en-US"/>
          </a:p>
        </p:txBody>
      </p:sp>
    </p:spTree>
    <p:extLst>
      <p:ext uri="{BB962C8B-B14F-4D97-AF65-F5344CB8AC3E}">
        <p14:creationId xmlns:p14="http://schemas.microsoft.com/office/powerpoint/2010/main" val="897902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5</a:t>
            </a:fld>
            <a:endParaRPr lang="en-US"/>
          </a:p>
        </p:txBody>
      </p:sp>
    </p:spTree>
    <p:extLst>
      <p:ext uri="{BB962C8B-B14F-4D97-AF65-F5344CB8AC3E}">
        <p14:creationId xmlns:p14="http://schemas.microsoft.com/office/powerpoint/2010/main" val="103532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6</a:t>
            </a:fld>
            <a:endParaRPr lang="en-US"/>
          </a:p>
        </p:txBody>
      </p:sp>
    </p:spTree>
    <p:extLst>
      <p:ext uri="{BB962C8B-B14F-4D97-AF65-F5344CB8AC3E}">
        <p14:creationId xmlns:p14="http://schemas.microsoft.com/office/powerpoint/2010/main" val="2558534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7</a:t>
            </a:fld>
            <a:endParaRPr lang="en-US"/>
          </a:p>
        </p:txBody>
      </p:sp>
    </p:spTree>
    <p:extLst>
      <p:ext uri="{BB962C8B-B14F-4D97-AF65-F5344CB8AC3E}">
        <p14:creationId xmlns:p14="http://schemas.microsoft.com/office/powerpoint/2010/main" val="227611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8</a:t>
            </a:fld>
            <a:endParaRPr lang="en-US"/>
          </a:p>
        </p:txBody>
      </p:sp>
    </p:spTree>
    <p:extLst>
      <p:ext uri="{BB962C8B-B14F-4D97-AF65-F5344CB8AC3E}">
        <p14:creationId xmlns:p14="http://schemas.microsoft.com/office/powerpoint/2010/main" val="4290629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391CF775-5D64-4B16-93F1-CC8CC71A9FA4}" type="slidenum">
              <a:rPr lang="en-US" smtClean="0"/>
              <a:t>9</a:t>
            </a:fld>
            <a:endParaRPr lang="en-US"/>
          </a:p>
        </p:txBody>
      </p:sp>
    </p:spTree>
    <p:extLst>
      <p:ext uri="{BB962C8B-B14F-4D97-AF65-F5344CB8AC3E}">
        <p14:creationId xmlns:p14="http://schemas.microsoft.com/office/powerpoint/2010/main" val="227611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EB9371-B26B-425A-A1AC-228D4D701905}"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134672794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9371-B26B-425A-A1AC-228D4D701905}"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8121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9371-B26B-425A-A1AC-228D4D701905}"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145212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9371-B26B-425A-A1AC-228D4D701905}"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1871919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EB9371-B26B-425A-A1AC-228D4D701905}"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08327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EB9371-B26B-425A-A1AC-228D4D701905}"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269887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EB9371-B26B-425A-A1AC-228D4D701905}" type="datetimeFigureOut">
              <a:rPr lang="en-US" smtClean="0"/>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3734645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EB9371-B26B-425A-A1AC-228D4D701905}" type="datetimeFigureOut">
              <a:rPr lang="en-US" smtClean="0"/>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762189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EB9371-B26B-425A-A1AC-228D4D701905}" type="datetimeFigureOut">
              <a:rPr lang="en-US" smtClean="0"/>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3753338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EB9371-B26B-425A-A1AC-228D4D701905}"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57687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EB9371-B26B-425A-A1AC-228D4D701905}"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CACD2-E62A-43F8-86C9-47D345AE45BA}" type="slidenum">
              <a:rPr lang="en-US" smtClean="0"/>
              <a:t>‹#›</a:t>
            </a:fld>
            <a:endParaRPr lang="en-US"/>
          </a:p>
        </p:txBody>
      </p:sp>
    </p:spTree>
    <p:extLst>
      <p:ext uri="{BB962C8B-B14F-4D97-AF65-F5344CB8AC3E}">
        <p14:creationId xmlns:p14="http://schemas.microsoft.com/office/powerpoint/2010/main" val="2145984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EB9371-B26B-425A-A1AC-228D4D701905}" type="datetimeFigureOut">
              <a:rPr lang="en-US" smtClean="0"/>
              <a:t>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CACD2-E62A-43F8-86C9-47D345AE45BA}" type="slidenum">
              <a:rPr lang="en-US" smtClean="0"/>
              <a:t>‹#›</a:t>
            </a:fld>
            <a:endParaRPr lang="en-US"/>
          </a:p>
        </p:txBody>
      </p:sp>
    </p:spTree>
    <p:extLst>
      <p:ext uri="{BB962C8B-B14F-4D97-AF65-F5344CB8AC3E}">
        <p14:creationId xmlns:p14="http://schemas.microsoft.com/office/powerpoint/2010/main" val="100173883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2743200"/>
          </a:xfrm>
        </p:spPr>
        <p:txBody>
          <a:bodyPr>
            <a:normAutofit/>
          </a:bodyPr>
          <a:lstStyle/>
          <a:p>
            <a:r>
              <a:rPr lang="en-US" dirty="0" smtClean="0">
                <a:solidFill>
                  <a:srgbClr val="FF0000"/>
                </a:solidFill>
                <a:effectLst>
                  <a:outerShdw blurRad="38100" dist="38100" dir="2700000" algn="tl">
                    <a:srgbClr val="000000">
                      <a:alpha val="43137"/>
                    </a:srgbClr>
                  </a:outerShdw>
                </a:effectLst>
                <a:latin typeface="Georgia" panose="02040502050405020303" pitchFamily="18" charset="0"/>
                <a:cs typeface="Consolas" panose="020B0609020204030204" pitchFamily="49" charset="0"/>
              </a:rPr>
              <a:t>Communicating </a:t>
            </a:r>
            <a:r>
              <a:rPr lang="en-US" dirty="0" smtClean="0">
                <a:solidFill>
                  <a:srgbClr val="FF0000"/>
                </a:solidFill>
                <a:effectLst>
                  <a:outerShdw blurRad="38100" dist="38100" dir="2700000" algn="tl">
                    <a:srgbClr val="000000">
                      <a:alpha val="43137"/>
                    </a:srgbClr>
                  </a:outerShdw>
                </a:effectLst>
                <a:latin typeface="Georgia" panose="02040502050405020303" pitchFamily="18" charset="0"/>
                <a:cs typeface="Consolas" panose="020B0609020204030204" pitchFamily="49" charset="0"/>
              </a:rPr>
              <a:t>Uncertainty</a:t>
            </a:r>
            <a:endParaRPr lang="en-US" dirty="0">
              <a:solidFill>
                <a:srgbClr val="FF0000"/>
              </a:solidFill>
              <a:effectLst>
                <a:outerShdw blurRad="38100" dist="38100" dir="2700000" algn="tl">
                  <a:srgbClr val="000000">
                    <a:alpha val="43137"/>
                  </a:srgbClr>
                </a:outerShdw>
              </a:effectLst>
              <a:latin typeface="Algerian" panose="04020705040A02060702" pitchFamily="82" charset="0"/>
            </a:endParaRPr>
          </a:p>
        </p:txBody>
      </p:sp>
      <p:sp>
        <p:nvSpPr>
          <p:cNvPr id="3" name="Subtitle 2"/>
          <p:cNvSpPr>
            <a:spLocks noGrp="1"/>
          </p:cNvSpPr>
          <p:nvPr>
            <p:ph type="subTitle" idx="1"/>
          </p:nvPr>
        </p:nvSpPr>
        <p:spPr>
          <a:xfrm>
            <a:off x="1447800" y="4876800"/>
            <a:ext cx="6400800" cy="1143000"/>
          </a:xfrm>
        </p:spPr>
        <p:txBody>
          <a:bodyPr>
            <a:normAutofit fontScale="62500" lnSpcReduction="20000"/>
          </a:bodyPr>
          <a:lstStyle/>
          <a:p>
            <a:pPr algn="r"/>
            <a:r>
              <a:rPr lang="en-US" dirty="0" smtClean="0">
                <a:latin typeface="Georgia" panose="02040502050405020303" pitchFamily="18" charset="0"/>
              </a:rPr>
              <a:t>Karen </a:t>
            </a:r>
            <a:r>
              <a:rPr lang="en-US" dirty="0" err="1" smtClean="0">
                <a:latin typeface="Georgia" panose="02040502050405020303" pitchFamily="18" charset="0"/>
              </a:rPr>
              <a:t>Akerlof</a:t>
            </a:r>
            <a:r>
              <a:rPr lang="en-US" dirty="0" smtClean="0">
                <a:latin typeface="Georgia" panose="02040502050405020303" pitchFamily="18" charset="0"/>
              </a:rPr>
              <a:t>, PhD</a:t>
            </a:r>
            <a:br>
              <a:rPr lang="en-US" dirty="0" smtClean="0">
                <a:latin typeface="Georgia" panose="02040502050405020303" pitchFamily="18" charset="0"/>
              </a:rPr>
            </a:br>
            <a:r>
              <a:rPr lang="en-US" dirty="0" smtClean="0">
                <a:latin typeface="Georgia" panose="02040502050405020303" pitchFamily="18" charset="0"/>
              </a:rPr>
              <a:t>Research Assistant Professor</a:t>
            </a:r>
            <a:br>
              <a:rPr lang="en-US" dirty="0" smtClean="0">
                <a:latin typeface="Georgia" panose="02040502050405020303" pitchFamily="18" charset="0"/>
              </a:rPr>
            </a:br>
            <a:r>
              <a:rPr lang="en-US" dirty="0" smtClean="0">
                <a:latin typeface="Georgia" panose="02040502050405020303" pitchFamily="18" charset="0"/>
              </a:rPr>
              <a:t>Center for Climate Change Communication</a:t>
            </a:r>
            <a:br>
              <a:rPr lang="en-US" dirty="0" smtClean="0">
                <a:latin typeface="Georgia" panose="02040502050405020303" pitchFamily="18" charset="0"/>
              </a:rPr>
            </a:br>
            <a:r>
              <a:rPr lang="en-US" dirty="0" smtClean="0">
                <a:latin typeface="Georgia" panose="02040502050405020303" pitchFamily="18" charset="0"/>
              </a:rPr>
              <a:t>George Mason University</a:t>
            </a:r>
          </a:p>
          <a:p>
            <a:pPr algn="r"/>
            <a:endParaRPr lang="en-US" dirty="0">
              <a:latin typeface="Georgia" panose="02040502050405020303" pitchFamily="18" charset="0"/>
            </a:endParaRPr>
          </a:p>
        </p:txBody>
      </p:sp>
    </p:spTree>
    <p:extLst>
      <p:ext uri="{BB962C8B-B14F-4D97-AF65-F5344CB8AC3E}">
        <p14:creationId xmlns:p14="http://schemas.microsoft.com/office/powerpoint/2010/main" val="3375173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599"/>
            <a:ext cx="8686800" cy="5416868"/>
          </a:xfrm>
          <a:prstGeom prst="rect">
            <a:avLst/>
          </a:prstGeom>
        </p:spPr>
        <p:txBody>
          <a:bodyPr wrap="square">
            <a:spAutoFit/>
          </a:bodyPr>
          <a:lstStyle/>
          <a:p>
            <a:r>
              <a:rPr lang="en-US" sz="3200" b="1" dirty="0">
                <a:solidFill>
                  <a:srgbClr val="FF0000"/>
                </a:solidFill>
                <a:effectLst>
                  <a:outerShdw blurRad="38100" dist="38100" dir="2700000" algn="tl">
                    <a:srgbClr val="000000">
                      <a:alpha val="43137"/>
                    </a:srgbClr>
                  </a:outerShdw>
                </a:effectLst>
                <a:latin typeface="Georgia" panose="02040502050405020303" pitchFamily="18" charset="0"/>
              </a:rPr>
              <a:t>Social context </a:t>
            </a:r>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 </a:t>
            </a:r>
            <a:endParaRPr lang="en-US" sz="3200" b="1"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2600" dirty="0" smtClean="0">
                <a:effectLst>
                  <a:outerShdw blurRad="38100" dist="38100" dir="2700000" algn="tl">
                    <a:srgbClr val="000000">
                      <a:alpha val="43137"/>
                    </a:srgbClr>
                  </a:outerShdw>
                </a:effectLst>
                <a:latin typeface="Georgia" panose="02040502050405020303" pitchFamily="18" charset="0"/>
              </a:rPr>
              <a:t/>
            </a:r>
            <a:br>
              <a:rPr lang="en-US" sz="2600" dirty="0" smtClean="0">
                <a:effectLst>
                  <a:outerShdw blurRad="38100" dist="38100" dir="2700000" algn="tl">
                    <a:srgbClr val="000000">
                      <a:alpha val="43137"/>
                    </a:srgbClr>
                  </a:outerShdw>
                </a:effectLst>
                <a:latin typeface="Georgia" panose="02040502050405020303" pitchFamily="18" charset="0"/>
              </a:rPr>
            </a:br>
            <a:r>
              <a:rPr lang="en-US" sz="3200" b="1" dirty="0">
                <a:latin typeface="Georgia" panose="02040502050405020303" pitchFamily="18" charset="0"/>
              </a:rPr>
              <a:t>1) Risk is socially constructed by </a:t>
            </a:r>
            <a:r>
              <a:rPr lang="en-US" sz="3200" b="1" dirty="0" smtClean="0">
                <a:latin typeface="Georgia" panose="02040502050405020303" pitchFamily="18" charset="0"/>
              </a:rPr>
              <a:t>different groups. </a:t>
            </a:r>
            <a:r>
              <a:rPr lang="en-US" sz="3200" dirty="0" smtClean="0">
                <a:latin typeface="Georgia" panose="02040502050405020303" pitchFamily="18" charset="0"/>
              </a:rPr>
              <a:t>Facilitate stakeholder self-identification with the decision-making group.</a:t>
            </a:r>
            <a:r>
              <a:rPr lang="en-US" sz="3200" dirty="0" smtClean="0">
                <a:latin typeface="Georgia" panose="02040502050405020303" pitchFamily="18" charset="0"/>
              </a:rPr>
              <a:t/>
            </a:r>
            <a:br>
              <a:rPr lang="en-US" sz="3200" dirty="0" smtClean="0">
                <a:latin typeface="Georgia" panose="02040502050405020303" pitchFamily="18" charset="0"/>
              </a:rPr>
            </a:br>
            <a:endParaRPr lang="en-US" sz="3200" dirty="0" smtClean="0">
              <a:latin typeface="Georgia" panose="02040502050405020303" pitchFamily="18" charset="0"/>
            </a:endParaRPr>
          </a:p>
          <a:p>
            <a:r>
              <a:rPr lang="en-US" sz="3200" b="1" dirty="0" smtClean="0">
                <a:latin typeface="Georgia" panose="02040502050405020303" pitchFamily="18" charset="0"/>
              </a:rPr>
              <a:t>2) </a:t>
            </a:r>
            <a:r>
              <a:rPr lang="en-US" sz="3200" b="1" dirty="0" smtClean="0">
                <a:latin typeface="Georgia" panose="02040502050405020303" pitchFamily="18" charset="0"/>
              </a:rPr>
              <a:t>Trust highly influences how people </a:t>
            </a:r>
            <a:r>
              <a:rPr lang="en-US" sz="3200" b="1" dirty="0">
                <a:latin typeface="Georgia" panose="02040502050405020303" pitchFamily="18" charset="0"/>
              </a:rPr>
              <a:t>process </a:t>
            </a:r>
            <a:r>
              <a:rPr lang="en-US" sz="3200" b="1" dirty="0" smtClean="0">
                <a:latin typeface="Georgia" panose="02040502050405020303" pitchFamily="18" charset="0"/>
              </a:rPr>
              <a:t>risk. </a:t>
            </a:r>
            <a:r>
              <a:rPr lang="en-US" sz="3200" dirty="0" smtClean="0">
                <a:latin typeface="Georgia" panose="02040502050405020303" pitchFamily="18" charset="0"/>
              </a:rPr>
              <a:t>Instead </a:t>
            </a:r>
            <a:r>
              <a:rPr lang="en-US" sz="3200" dirty="0">
                <a:latin typeface="Georgia" panose="02040502050405020303" pitchFamily="18" charset="0"/>
              </a:rPr>
              <a:t>of asking for trust, demonstrate accountability: transparency, external oversight, audits, advisory panels, contractual </a:t>
            </a:r>
            <a:r>
              <a:rPr lang="en-US" sz="3200" dirty="0" smtClean="0">
                <a:latin typeface="Georgia" panose="02040502050405020303" pitchFamily="18" charset="0"/>
              </a:rPr>
              <a:t>agreements.</a:t>
            </a:r>
            <a:r>
              <a:rPr lang="en-US" sz="3200" dirty="0" smtClean="0"/>
              <a:t> </a:t>
            </a:r>
            <a:endParaRPr lang="en-US" sz="2600" b="1" dirty="0">
              <a:latin typeface="Georgia" panose="02040502050405020303" pitchFamily="18" charset="0"/>
            </a:endParaRPr>
          </a:p>
        </p:txBody>
      </p:sp>
    </p:spTree>
    <p:extLst>
      <p:ext uri="{BB962C8B-B14F-4D97-AF65-F5344CB8AC3E}">
        <p14:creationId xmlns:p14="http://schemas.microsoft.com/office/powerpoint/2010/main" val="182444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599"/>
            <a:ext cx="8686800" cy="7694414"/>
          </a:xfrm>
          <a:prstGeom prst="rect">
            <a:avLst/>
          </a:prstGeom>
        </p:spPr>
        <p:txBody>
          <a:bodyPr wrap="square">
            <a:spAutoFit/>
          </a:bodyPr>
          <a:lstStyle/>
          <a:p>
            <a:endPar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endParaRPr>
          </a:p>
          <a:p>
            <a:endParaRPr lang="en-US" sz="3200" b="1"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Type of decision:</a:t>
            </a:r>
          </a:p>
          <a:p>
            <a:pPr lvl="1"/>
            <a:endParaRPr lang="en-US" sz="3200" b="1"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3200" b="1" dirty="0" smtClean="0">
                <a:latin typeface="Georgia" panose="02040502050405020303" pitchFamily="18" charset="0"/>
              </a:rPr>
              <a:t>1) Which option is best?</a:t>
            </a:r>
          </a:p>
          <a:p>
            <a:pPr lvl="1"/>
            <a:r>
              <a:rPr lang="en-US" sz="3200" dirty="0" smtClean="0">
                <a:latin typeface="Georgia" panose="02040502050405020303" pitchFamily="18" charset="0"/>
              </a:rPr>
              <a:t>Portray varied </a:t>
            </a:r>
            <a:r>
              <a:rPr lang="en-US" sz="3200" dirty="0">
                <a:latin typeface="Georgia" panose="02040502050405020303" pitchFamily="18" charset="0"/>
              </a:rPr>
              <a:t>sources of uncertainty—not just variability in data but biases from judgement, assumptions, and methodological practices</a:t>
            </a:r>
            <a:r>
              <a:rPr lang="en-US" sz="3200" dirty="0" smtClean="0">
                <a:latin typeface="Georgia" panose="02040502050405020303" pitchFamily="18" charset="0"/>
              </a:rPr>
              <a:t>. Develop protocols for reporting these sources.</a:t>
            </a:r>
            <a:endParaRPr lang="en-US" sz="3200" dirty="0"/>
          </a:p>
          <a:p>
            <a:r>
              <a:rPr lang="en-US" sz="3200" b="1" dirty="0" smtClean="0">
                <a:latin typeface="Georgia" panose="02040502050405020303" pitchFamily="18" charset="0"/>
              </a:rPr>
              <a:t/>
            </a:r>
            <a:br>
              <a:rPr lang="en-US" sz="3200" b="1" dirty="0" smtClean="0">
                <a:latin typeface="Georgia" panose="02040502050405020303" pitchFamily="18" charset="0"/>
              </a:rPr>
            </a:br>
            <a:r>
              <a:rPr lang="en-US" sz="3200" dirty="0" smtClean="0">
                <a:latin typeface="Georgia" panose="02040502050405020303" pitchFamily="18" charset="0"/>
              </a:rPr>
              <a:t> </a:t>
            </a:r>
            <a:endParaRPr lang="en-US" sz="3200" i="1" dirty="0"/>
          </a:p>
          <a:p>
            <a:pPr lvl="0"/>
            <a:endParaRPr lang="en-US" sz="3200" b="1" dirty="0">
              <a:latin typeface="Georgia" panose="02040502050405020303" pitchFamily="18" charset="0"/>
            </a:endParaRPr>
          </a:p>
          <a:p>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
        <p:nvSpPr>
          <p:cNvPr id="5" name="24-Point Star 4"/>
          <p:cNvSpPr/>
          <p:nvPr/>
        </p:nvSpPr>
        <p:spPr>
          <a:xfrm>
            <a:off x="5943600" y="207817"/>
            <a:ext cx="2514600" cy="2357091"/>
          </a:xfrm>
          <a:prstGeom prst="star2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schemeClr val="bg1"/>
                </a:solidFill>
                <a:effectLst>
                  <a:outerShdw blurRad="38100" dist="38100" dir="2700000" algn="tl">
                    <a:srgbClr val="000000">
                      <a:alpha val="43137"/>
                    </a:srgbClr>
                  </a:outerShdw>
                </a:effectLst>
                <a:latin typeface="Georgia" panose="02040502050405020303" pitchFamily="18" charset="0"/>
              </a:rPr>
              <a:t>h</a:t>
            </a:r>
            <a:r>
              <a:rPr lang="en-US" dirty="0" smtClean="0">
                <a:solidFill>
                  <a:schemeClr val="bg1"/>
                </a:solidFill>
                <a:effectLst>
                  <a:outerShdw blurRad="38100" dist="38100" dir="2700000" algn="tl">
                    <a:srgbClr val="000000">
                      <a:alpha val="43137"/>
                    </a:srgbClr>
                  </a:outerShdw>
                </a:effectLst>
                <a:latin typeface="Georgia" panose="02040502050405020303" pitchFamily="18" charset="0"/>
              </a:rPr>
              <a:t>ow good are the predictions of outcomes?</a:t>
            </a:r>
            <a:endParaRPr lang="en-US" dirty="0">
              <a:solidFill>
                <a:schemeClr val="bg1"/>
              </a:solidFill>
            </a:endParaRPr>
          </a:p>
        </p:txBody>
      </p:sp>
    </p:spTree>
    <p:extLst>
      <p:ext uri="{BB962C8B-B14F-4D97-AF65-F5344CB8AC3E}">
        <p14:creationId xmlns:p14="http://schemas.microsoft.com/office/powerpoint/2010/main" val="3710849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5758" b="32727"/>
          <a:stretch/>
        </p:blipFill>
        <p:spPr>
          <a:xfrm>
            <a:off x="762000" y="26554"/>
            <a:ext cx="7664654" cy="6310745"/>
          </a:xfrm>
          <a:prstGeom prst="rect">
            <a:avLst/>
          </a:prstGeom>
        </p:spPr>
      </p:pic>
      <p:sp>
        <p:nvSpPr>
          <p:cNvPr id="4" name="Rectangle 3"/>
          <p:cNvSpPr/>
          <p:nvPr/>
        </p:nvSpPr>
        <p:spPr>
          <a:xfrm>
            <a:off x="761999" y="6385697"/>
            <a:ext cx="7750481" cy="461665"/>
          </a:xfrm>
          <a:prstGeom prst="rect">
            <a:avLst/>
          </a:prstGeom>
        </p:spPr>
        <p:txBody>
          <a:bodyPr wrap="square">
            <a:spAutoFit/>
          </a:bodyPr>
          <a:lstStyle/>
          <a:p>
            <a:r>
              <a:rPr lang="en-US" sz="1200" dirty="0" err="1">
                <a:latin typeface="Georgia" panose="02040502050405020303" pitchFamily="18" charset="0"/>
              </a:rPr>
              <a:t>Fischhoff</a:t>
            </a:r>
            <a:r>
              <a:rPr lang="en-US" sz="1200" dirty="0">
                <a:latin typeface="Georgia" panose="02040502050405020303" pitchFamily="18" charset="0"/>
              </a:rPr>
              <a:t>, B., &amp; Davis, A. L. (2014). Communicating scientific uncertainty. </a:t>
            </a:r>
            <a:r>
              <a:rPr lang="en-US" sz="1200" i="1" dirty="0">
                <a:latin typeface="Georgia" panose="02040502050405020303" pitchFamily="18" charset="0"/>
              </a:rPr>
              <a:t>Proceedings of the National Academy of Sciences</a:t>
            </a:r>
            <a:r>
              <a:rPr lang="en-US" sz="1200" dirty="0">
                <a:latin typeface="Georgia" panose="02040502050405020303" pitchFamily="18" charset="0"/>
              </a:rPr>
              <a:t>, </a:t>
            </a:r>
            <a:r>
              <a:rPr lang="en-US" sz="1200" i="1" dirty="0">
                <a:latin typeface="Georgia" panose="02040502050405020303" pitchFamily="18" charset="0"/>
              </a:rPr>
              <a:t>111</a:t>
            </a:r>
            <a:r>
              <a:rPr lang="en-US" sz="1200" dirty="0">
                <a:latin typeface="Georgia" panose="02040502050405020303" pitchFamily="18" charset="0"/>
              </a:rPr>
              <a:t>(Supplement 4), 13664–13671. </a:t>
            </a:r>
            <a:r>
              <a:rPr lang="en-US" sz="1200" dirty="0" smtClean="0">
                <a:latin typeface="Georgia" panose="02040502050405020303" pitchFamily="18" charset="0"/>
              </a:rPr>
              <a:t> </a:t>
            </a:r>
            <a:endParaRPr lang="en-US" sz="1200" dirty="0">
              <a:effectLst/>
              <a:latin typeface="Georgia" panose="02040502050405020303" pitchFamily="18" charset="0"/>
            </a:endParaRPr>
          </a:p>
        </p:txBody>
      </p:sp>
    </p:spTree>
    <p:extLst>
      <p:ext uri="{BB962C8B-B14F-4D97-AF65-F5344CB8AC3E}">
        <p14:creationId xmlns:p14="http://schemas.microsoft.com/office/powerpoint/2010/main" val="3835525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599"/>
            <a:ext cx="8686800" cy="8679299"/>
          </a:xfrm>
          <a:prstGeom prst="rect">
            <a:avLst/>
          </a:prstGeom>
        </p:spPr>
        <p:txBody>
          <a:bodyPr wrap="square">
            <a:spAutoFit/>
          </a:bodyPr>
          <a:lstStyle/>
          <a:p>
            <a:endPar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endParaRPr>
          </a:p>
          <a:p>
            <a:endParaRPr lang="en-US" sz="3200" b="1"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Type of decision:</a:t>
            </a:r>
          </a:p>
          <a:p>
            <a:pPr lvl="1"/>
            <a:endParaRPr lang="en-US" sz="3200" b="1"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3200" b="1" dirty="0" smtClean="0">
                <a:latin typeface="Georgia" panose="02040502050405020303" pitchFamily="18" charset="0"/>
              </a:rPr>
              <a:t>2) What options are possible?</a:t>
            </a:r>
          </a:p>
          <a:p>
            <a:pPr lvl="1"/>
            <a:r>
              <a:rPr lang="en-US" sz="3200" dirty="0">
                <a:latin typeface="Georgia" panose="02040502050405020303" pitchFamily="18" charset="0"/>
              </a:rPr>
              <a:t>Decision makers need to understand scientific processes, and related uncertainties, in order to consider their options. </a:t>
            </a:r>
            <a:r>
              <a:rPr lang="en-US" sz="3200" dirty="0">
                <a:latin typeface="Georgia" panose="02040502050405020303" pitchFamily="18" charset="0"/>
              </a:rPr>
              <a:t>Lay and expert mental models of scientific processes frequently </a:t>
            </a:r>
            <a:r>
              <a:rPr lang="en-US" sz="3200" dirty="0" smtClean="0">
                <a:latin typeface="Georgia" panose="02040502050405020303" pitchFamily="18" charset="0"/>
              </a:rPr>
              <a:t>differ. Identify problem areas and shape communication accordingly.</a:t>
            </a:r>
            <a:endParaRPr lang="en-US" sz="3200" dirty="0">
              <a:latin typeface="Georgia" panose="02040502050405020303" pitchFamily="18" charset="0"/>
            </a:endParaRPr>
          </a:p>
          <a:p>
            <a:r>
              <a:rPr lang="en-US" sz="3200" b="1" dirty="0" smtClean="0">
                <a:latin typeface="Georgia" panose="02040502050405020303" pitchFamily="18" charset="0"/>
              </a:rPr>
              <a:t/>
            </a:r>
            <a:br>
              <a:rPr lang="en-US" sz="3200" b="1" dirty="0" smtClean="0">
                <a:latin typeface="Georgia" panose="02040502050405020303" pitchFamily="18" charset="0"/>
              </a:rPr>
            </a:br>
            <a:r>
              <a:rPr lang="en-US" sz="3200" dirty="0" smtClean="0">
                <a:latin typeface="Georgia" panose="02040502050405020303" pitchFamily="18" charset="0"/>
              </a:rPr>
              <a:t> </a:t>
            </a:r>
            <a:endParaRPr lang="en-US" sz="3200" i="1" dirty="0"/>
          </a:p>
          <a:p>
            <a:pPr lvl="0"/>
            <a:endParaRPr lang="en-US" sz="3200" b="1" dirty="0">
              <a:latin typeface="Georgia" panose="02040502050405020303" pitchFamily="18" charset="0"/>
            </a:endParaRPr>
          </a:p>
          <a:p>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
        <p:nvSpPr>
          <p:cNvPr id="4" name="24-Point Star 3"/>
          <p:cNvSpPr/>
          <p:nvPr/>
        </p:nvSpPr>
        <p:spPr>
          <a:xfrm>
            <a:off x="6251864" y="228599"/>
            <a:ext cx="2857500" cy="2509492"/>
          </a:xfrm>
          <a:prstGeom prst="star2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schemeClr val="bg1"/>
                </a:solidFill>
                <a:effectLst>
                  <a:outerShdw blurRad="38100" dist="38100" dir="2700000" algn="tl">
                    <a:srgbClr val="000000">
                      <a:alpha val="43137"/>
                    </a:srgbClr>
                  </a:outerShdw>
                </a:effectLst>
                <a:latin typeface="Georgia" panose="02040502050405020303" pitchFamily="18" charset="0"/>
              </a:rPr>
              <a:t>h</a:t>
            </a:r>
            <a:r>
              <a:rPr lang="en-US" dirty="0" smtClean="0">
                <a:solidFill>
                  <a:schemeClr val="bg1"/>
                </a:solidFill>
                <a:effectLst>
                  <a:outerShdw blurRad="38100" dist="38100" dir="2700000" algn="tl">
                    <a:srgbClr val="000000">
                      <a:alpha val="43137"/>
                    </a:srgbClr>
                  </a:outerShdw>
                </a:effectLst>
                <a:latin typeface="Georgia" panose="02040502050405020303" pitchFamily="18" charset="0"/>
              </a:rPr>
              <a:t>ow well known are the scientific processes shaping outcomes?</a:t>
            </a:r>
            <a:endParaRPr lang="en-US" dirty="0">
              <a:solidFill>
                <a:schemeClr val="bg1"/>
              </a:solidFill>
            </a:endParaRPr>
          </a:p>
        </p:txBody>
      </p:sp>
    </p:spTree>
    <p:extLst>
      <p:ext uri="{BB962C8B-B14F-4D97-AF65-F5344CB8AC3E}">
        <p14:creationId xmlns:p14="http://schemas.microsoft.com/office/powerpoint/2010/main" val="1659099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9049"/>
            <a:ext cx="8686800" cy="8094524"/>
          </a:xfrm>
          <a:prstGeom prst="rect">
            <a:avLst/>
          </a:prstGeom>
        </p:spPr>
        <p:txBody>
          <a:bodyPr wrap="square">
            <a:spAutoFit/>
          </a:bodyPr>
          <a:lstStyle/>
          <a:p>
            <a:r>
              <a:rPr lang="en-US" sz="3200" b="1" dirty="0">
                <a:solidFill>
                  <a:srgbClr val="FF0000"/>
                </a:solidFill>
                <a:effectLst>
                  <a:outerShdw blurRad="38100" dist="38100" dir="2700000" algn="tl">
                    <a:srgbClr val="000000">
                      <a:alpha val="43137"/>
                    </a:srgbClr>
                  </a:outerShdw>
                </a:effectLst>
                <a:latin typeface="Georgia" panose="02040502050405020303" pitchFamily="18" charset="0"/>
              </a:rPr>
              <a:t>Curse of expert </a:t>
            </a:r>
            <a:r>
              <a:rPr lang="en-US" sz="3200" b="1" dirty="0">
                <a:solidFill>
                  <a:srgbClr val="FF0000"/>
                </a:solidFill>
                <a:effectLst>
                  <a:outerShdw blurRad="38100" dist="38100" dir="2700000" algn="tl">
                    <a:srgbClr val="000000">
                      <a:alpha val="43137"/>
                    </a:srgbClr>
                  </a:outerShdw>
                </a:effectLst>
                <a:latin typeface="Georgia" panose="02040502050405020303" pitchFamily="18" charset="0"/>
              </a:rPr>
              <a:t>knowledge</a:t>
            </a:r>
            <a:r>
              <a:rPr lang="en-US" sz="3200" dirty="0" smtClean="0">
                <a:latin typeface="Georgia" panose="02040502050405020303" pitchFamily="18" charset="0"/>
              </a:rPr>
              <a:t/>
            </a:r>
            <a:br>
              <a:rPr lang="en-US" sz="3200" dirty="0" smtClean="0">
                <a:latin typeface="Georgia" panose="02040502050405020303" pitchFamily="18" charset="0"/>
              </a:rPr>
            </a:br>
            <a:r>
              <a:rPr lang="en-US" sz="2600" dirty="0" smtClean="0">
                <a:effectLst>
                  <a:outerShdw blurRad="38100" dist="38100" dir="2700000" algn="tl">
                    <a:srgbClr val="000000">
                      <a:alpha val="43137"/>
                    </a:srgbClr>
                  </a:outerShdw>
                </a:effectLst>
                <a:latin typeface="Georgia" panose="02040502050405020303" pitchFamily="18" charset="0"/>
              </a:rPr>
              <a:t/>
            </a:r>
            <a:br>
              <a:rPr lang="en-US" sz="2600" dirty="0" smtClean="0">
                <a:effectLst>
                  <a:outerShdw blurRad="38100" dist="38100" dir="2700000" algn="tl">
                    <a:srgbClr val="000000">
                      <a:alpha val="43137"/>
                    </a:srgbClr>
                  </a:outerShdw>
                </a:effectLst>
                <a:latin typeface="Georgia" panose="02040502050405020303" pitchFamily="18" charset="0"/>
              </a:rPr>
            </a:br>
            <a:r>
              <a:rPr lang="en-US" sz="3200" dirty="0" smtClean="0">
                <a:latin typeface="Georgia" panose="02040502050405020303" pitchFamily="18" charset="0"/>
              </a:rPr>
              <a:t>1) </a:t>
            </a:r>
            <a:r>
              <a:rPr lang="en-US" sz="3200" b="1" dirty="0" smtClean="0">
                <a:latin typeface="Georgia" panose="02040502050405020303" pitchFamily="18" charset="0"/>
              </a:rPr>
              <a:t>Lay interpretations of scientific terms may differ from experts. </a:t>
            </a:r>
            <a:r>
              <a:rPr lang="en-US" sz="3200" dirty="0" smtClean="0">
                <a:latin typeface="Georgia" panose="02040502050405020303" pitchFamily="18" charset="0"/>
              </a:rPr>
              <a:t>Use terms that are less likely to be confused. Instead of uncertainty use “range”; instead of error use “difference from the estimate.”</a:t>
            </a:r>
          </a:p>
          <a:p>
            <a:endParaRPr lang="en-US" sz="3200" dirty="0">
              <a:latin typeface="Georgia" panose="02040502050405020303" pitchFamily="18" charset="0"/>
            </a:endParaRPr>
          </a:p>
          <a:p>
            <a:r>
              <a:rPr lang="en-US" sz="3200" dirty="0" smtClean="0">
                <a:latin typeface="Georgia" panose="02040502050405020303" pitchFamily="18" charset="0"/>
              </a:rPr>
              <a:t>2) </a:t>
            </a:r>
            <a:r>
              <a:rPr lang="en-US" sz="3200" b="1" dirty="0" smtClean="0">
                <a:latin typeface="Georgia" panose="02040502050405020303" pitchFamily="18" charset="0"/>
              </a:rPr>
              <a:t>Members of the public may not have pre-existing cognitive frameworks </a:t>
            </a:r>
            <a:r>
              <a:rPr lang="en-US" sz="3200" dirty="0" smtClean="0">
                <a:latin typeface="Georgia" panose="02040502050405020303" pitchFamily="18" charset="0"/>
              </a:rPr>
              <a:t>that allow them to easily understand highly technical information. Use analogies, visualizations, diagrams, summaries of most important points.</a:t>
            </a:r>
            <a:endParaRPr lang="en-US" sz="3200" dirty="0" smtClean="0">
              <a:latin typeface="Georgia" panose="02040502050405020303" pitchFamily="18" charset="0"/>
            </a:endParaRPr>
          </a:p>
          <a:p>
            <a:pPr marL="971550" lvl="1" indent="-514350">
              <a:buFont typeface="+mj-lt"/>
              <a:buAutoNum type="alphaLcParen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Tree>
    <p:extLst>
      <p:ext uri="{BB962C8B-B14F-4D97-AF65-F5344CB8AC3E}">
        <p14:creationId xmlns:p14="http://schemas.microsoft.com/office/powerpoint/2010/main" val="182444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7038" y="457200"/>
            <a:ext cx="8686800" cy="1785104"/>
          </a:xfrm>
          <a:prstGeom prst="rect">
            <a:avLst/>
          </a:prstGeom>
        </p:spPr>
        <p:txBody>
          <a:bodyPr wrap="square">
            <a:spAutoFit/>
          </a:bodyPr>
          <a:lstStyle/>
          <a:p>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Heuristics </a:t>
            </a:r>
            <a:r>
              <a:rPr lang="en-US" sz="3200" b="1" dirty="0">
                <a:solidFill>
                  <a:srgbClr val="FF0000"/>
                </a:solidFill>
                <a:effectLst>
                  <a:outerShdw blurRad="38100" dist="38100" dir="2700000" algn="tl">
                    <a:srgbClr val="000000">
                      <a:alpha val="43137"/>
                    </a:srgbClr>
                  </a:outerShdw>
                </a:effectLst>
                <a:latin typeface="Georgia" panose="02040502050405020303" pitchFamily="18" charset="0"/>
              </a:rPr>
              <a:t>and biases (that we all have)</a:t>
            </a:r>
          </a:p>
          <a:p>
            <a:pPr marL="971550" lvl="1" indent="-514350">
              <a:buFont typeface="+mj-lt"/>
              <a:buAutoNum type="alphaLcParen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
        <p:nvSpPr>
          <p:cNvPr id="2" name="Rectangle 1"/>
          <p:cNvSpPr/>
          <p:nvPr/>
        </p:nvSpPr>
        <p:spPr>
          <a:xfrm>
            <a:off x="491837" y="1102100"/>
            <a:ext cx="8077201" cy="5509200"/>
          </a:xfrm>
          <a:prstGeom prst="rect">
            <a:avLst/>
          </a:prstGeom>
        </p:spPr>
        <p:txBody>
          <a:bodyPr wrap="square">
            <a:spAutoFit/>
          </a:bodyPr>
          <a:lstStyle/>
          <a:p>
            <a:r>
              <a:rPr lang="en-US" sz="3200" b="1" dirty="0" smtClean="0">
                <a:latin typeface="Georgia" panose="02040502050405020303" pitchFamily="18" charset="0"/>
              </a:rPr>
              <a:t>People use </a:t>
            </a:r>
            <a:r>
              <a:rPr lang="en-US" sz="3200" b="1" dirty="0">
                <a:latin typeface="Georgia" panose="02040502050405020303" pitchFamily="18" charset="0"/>
              </a:rPr>
              <a:t>“heuristics” to make decisions quickly and </a:t>
            </a:r>
            <a:r>
              <a:rPr lang="en-US" sz="3200" b="1" dirty="0" smtClean="0">
                <a:latin typeface="Georgia" panose="02040502050405020303" pitchFamily="18" charset="0"/>
              </a:rPr>
              <a:t>easily. </a:t>
            </a:r>
            <a:r>
              <a:rPr lang="en-US" sz="3200" dirty="0">
                <a:latin typeface="Georgia" panose="02040502050405020303" pitchFamily="18" charset="0"/>
              </a:rPr>
              <a:t>Heuristics like “availability,” the examples </a:t>
            </a:r>
            <a:r>
              <a:rPr lang="en-US" sz="3200" dirty="0" smtClean="0">
                <a:latin typeface="Georgia" panose="02040502050405020303" pitchFamily="18" charset="0"/>
              </a:rPr>
              <a:t>we can easily recall, can </a:t>
            </a:r>
            <a:r>
              <a:rPr lang="en-US" sz="3200" dirty="0">
                <a:latin typeface="Georgia" panose="02040502050405020303" pitchFamily="18" charset="0"/>
              </a:rPr>
              <a:t>strongly influence </a:t>
            </a:r>
            <a:r>
              <a:rPr lang="en-US" sz="3200" dirty="0" smtClean="0">
                <a:latin typeface="Georgia" panose="02040502050405020303" pitchFamily="18" charset="0"/>
              </a:rPr>
              <a:t>subsequent choices.</a:t>
            </a:r>
            <a:r>
              <a:rPr lang="en-US" sz="3200" dirty="0">
                <a:latin typeface="Georgia" panose="02040502050405020303" pitchFamily="18" charset="0"/>
              </a:rPr>
              <a:t> </a:t>
            </a:r>
            <a:r>
              <a:rPr lang="en-US" sz="3200" dirty="0" smtClean="0">
                <a:latin typeface="Georgia" panose="02040502050405020303" pitchFamily="18" charset="0"/>
              </a:rPr>
              <a:t>If intuitions based on lay theories are wrong, recognize </a:t>
            </a:r>
            <a:r>
              <a:rPr lang="en-US" sz="3200" dirty="0">
                <a:latin typeface="Georgia" panose="02040502050405020303" pitchFamily="18" charset="0"/>
              </a:rPr>
              <a:t>the reasonableness of the </a:t>
            </a:r>
            <a:r>
              <a:rPr lang="en-US" sz="3200" dirty="0" smtClean="0">
                <a:latin typeface="Georgia" panose="02040502050405020303" pitchFamily="18" charset="0"/>
              </a:rPr>
              <a:t>intuition, </a:t>
            </a:r>
            <a:r>
              <a:rPr lang="en-US" sz="3200" dirty="0">
                <a:latin typeface="Georgia" panose="02040502050405020303" pitchFamily="18" charset="0"/>
              </a:rPr>
              <a:t>provide examples that are inconsistent with that view, and then explain the scientific evidence.</a:t>
            </a:r>
            <a:endParaRPr lang="en-US" sz="3200" dirty="0"/>
          </a:p>
          <a:p>
            <a:pPr marL="514350" indent="-514350">
              <a:buAutoNum type="arabicParenR"/>
            </a:pPr>
            <a:endParaRPr lang="en-US" sz="3200" dirty="0"/>
          </a:p>
        </p:txBody>
      </p:sp>
    </p:spTree>
    <p:extLst>
      <p:ext uri="{BB962C8B-B14F-4D97-AF65-F5344CB8AC3E}">
        <p14:creationId xmlns:p14="http://schemas.microsoft.com/office/powerpoint/2010/main" val="182444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eorgia" panose="02040502050405020303" pitchFamily="18" charset="0"/>
                <a:ea typeface="+mn-ea"/>
                <a:cs typeface="+mn-cs"/>
              </a:rPr>
              <a:t>People Can View Physical Reality </a:t>
            </a:r>
            <a:br>
              <a:rPr lang="en-US" sz="3200" b="1" dirty="0">
                <a:latin typeface="Georgia" panose="02040502050405020303" pitchFamily="18" charset="0"/>
                <a:ea typeface="+mn-ea"/>
                <a:cs typeface="+mn-cs"/>
              </a:rPr>
            </a:br>
            <a:r>
              <a:rPr lang="en-US" sz="3200" b="1" dirty="0">
                <a:latin typeface="Georgia" panose="02040502050405020303" pitchFamily="18" charset="0"/>
                <a:ea typeface="+mn-ea"/>
                <a:cs typeface="+mn-cs"/>
              </a:rPr>
              <a:t>Very Differently</a:t>
            </a:r>
            <a:endParaRPr lang="en-US" sz="3200" b="1" dirty="0">
              <a:latin typeface="Georgia" panose="02040502050405020303" pitchFamily="18" charset="0"/>
              <a:ea typeface="+mn-ea"/>
              <a:cs typeface="+mn-cs"/>
            </a:endParaRPr>
          </a:p>
        </p:txBody>
      </p:sp>
      <p:pic>
        <p:nvPicPr>
          <p:cNvPr id="3074" name="Picture 2" descr="http://data.en.yibada.com/data/images/full/21730/the-controversial-blue-black-or-white-gold-dress.jpg?w=6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37855"/>
            <a:ext cx="7562244" cy="5029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0"/>
            <a:ext cx="9296400" cy="6863417"/>
          </a:xfrm>
          <a:prstGeom prst="rect">
            <a:avLst/>
          </a:prstGeom>
          <a:solidFill>
            <a:srgbClr val="404040">
              <a:alpha val="95000"/>
            </a:srgbClr>
          </a:solidFill>
        </p:spPr>
        <p:txBody>
          <a:bodyPr wrap="square" rtlCol="0">
            <a:spAutoFit/>
          </a:bodyPr>
          <a:lstStyle/>
          <a:p>
            <a:endParaRPr lang="en-US" sz="4400" b="1" dirty="0" smtClean="0"/>
          </a:p>
          <a:p>
            <a:pPr lvl="1"/>
            <a:endParaRPr lang="en-US" sz="4400" b="1" dirty="0" smtClean="0"/>
          </a:p>
          <a:p>
            <a:pPr lvl="1"/>
            <a:r>
              <a:rPr lang="en-US" sz="4400" b="1" dirty="0" smtClean="0">
                <a:latin typeface="Georgia" panose="02040502050405020303" pitchFamily="18" charset="0"/>
              </a:rPr>
              <a:t>But if we understand why,</a:t>
            </a:r>
          </a:p>
          <a:p>
            <a:pPr lvl="1"/>
            <a:r>
              <a:rPr lang="en-US" sz="4400" b="1" dirty="0">
                <a:latin typeface="Georgia" panose="02040502050405020303" pitchFamily="18" charset="0"/>
              </a:rPr>
              <a:t>w</a:t>
            </a:r>
            <a:r>
              <a:rPr lang="en-US" sz="4400" b="1" dirty="0" smtClean="0">
                <a:latin typeface="Georgia" panose="02040502050405020303" pitchFamily="18" charset="0"/>
              </a:rPr>
              <a:t>e may be able to move </a:t>
            </a:r>
            <a:br>
              <a:rPr lang="en-US" sz="4400" b="1" dirty="0" smtClean="0">
                <a:latin typeface="Georgia" panose="02040502050405020303" pitchFamily="18" charset="0"/>
              </a:rPr>
            </a:br>
            <a:r>
              <a:rPr lang="en-US" sz="4400" b="1" dirty="0" smtClean="0">
                <a:latin typeface="Georgia" panose="02040502050405020303" pitchFamily="18" charset="0"/>
              </a:rPr>
              <a:t>closer to agreement.</a:t>
            </a:r>
            <a:endParaRPr lang="en-US" sz="4400" b="1" dirty="0" smtClean="0">
              <a:latin typeface="Georgia" panose="02040502050405020303" pitchFamily="18" charset="0"/>
            </a:endParaRPr>
          </a:p>
          <a:p>
            <a:pPr lvl="1"/>
            <a:endParaRPr lang="en-US" sz="4400" b="1" dirty="0" smtClean="0"/>
          </a:p>
          <a:p>
            <a:endParaRPr lang="en-US" sz="4400" b="1" dirty="0" smtClean="0"/>
          </a:p>
          <a:p>
            <a:endParaRPr lang="en-US" sz="4400" b="1" dirty="0"/>
          </a:p>
          <a:p>
            <a:endParaRPr lang="en-US" sz="4400" b="1" dirty="0" smtClean="0"/>
          </a:p>
          <a:p>
            <a:endParaRPr lang="en-US" sz="4400" b="1" dirty="0"/>
          </a:p>
        </p:txBody>
      </p:sp>
    </p:spTree>
    <p:extLst>
      <p:ext uri="{BB962C8B-B14F-4D97-AF65-F5344CB8AC3E}">
        <p14:creationId xmlns:p14="http://schemas.microsoft.com/office/powerpoint/2010/main" val="136097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1" y="152400"/>
            <a:ext cx="8382000" cy="7294305"/>
          </a:xfrm>
          <a:prstGeom prst="rect">
            <a:avLst/>
          </a:prstGeom>
          <a:noFill/>
        </p:spPr>
        <p:txBody>
          <a:bodyPr wrap="square" rtlCol="0">
            <a:spAutoFit/>
          </a:bodyPr>
          <a:lstStyle/>
          <a:p>
            <a:r>
              <a:rPr lang="en-US" sz="4200" b="1" dirty="0" smtClean="0">
                <a:solidFill>
                  <a:srgbClr val="FF0000"/>
                </a:solidFill>
                <a:latin typeface="Georgia" panose="02040502050405020303" pitchFamily="18" charset="0"/>
              </a:rPr>
              <a:t>Citations:</a:t>
            </a:r>
          </a:p>
          <a:p>
            <a:endParaRPr lang="en-US" sz="2400" dirty="0" smtClean="0">
              <a:solidFill>
                <a:srgbClr val="FF0000"/>
              </a:solidFill>
              <a:latin typeface="Georgia" panose="02040502050405020303" pitchFamily="18" charset="0"/>
            </a:endParaRPr>
          </a:p>
          <a:p>
            <a:r>
              <a:rPr lang="en-US" sz="2400" b="1" dirty="0">
                <a:solidFill>
                  <a:srgbClr val="FF0000"/>
                </a:solidFill>
                <a:latin typeface="Georgia" panose="02040502050405020303" pitchFamily="18" charset="0"/>
              </a:rPr>
              <a:t>Trust</a:t>
            </a:r>
          </a:p>
          <a:p>
            <a:r>
              <a:rPr lang="en-US" sz="2400" dirty="0" err="1">
                <a:latin typeface="Georgia" panose="02040502050405020303" pitchFamily="18" charset="0"/>
              </a:rPr>
              <a:t>Akerlof</a:t>
            </a:r>
            <a:r>
              <a:rPr lang="en-US" sz="2400" dirty="0">
                <a:latin typeface="Georgia" panose="02040502050405020303" pitchFamily="18" charset="0"/>
              </a:rPr>
              <a:t>, K., Rowan, K. E., Fitzgerald, D., &amp; </a:t>
            </a:r>
            <a:r>
              <a:rPr lang="en-US" sz="2400" dirty="0" err="1">
                <a:latin typeface="Georgia" panose="02040502050405020303" pitchFamily="18" charset="0"/>
              </a:rPr>
              <a:t>Cedeno</a:t>
            </a:r>
            <a:r>
              <a:rPr lang="en-US" sz="2400" dirty="0">
                <a:latin typeface="Georgia" panose="02040502050405020303" pitchFamily="18" charset="0"/>
              </a:rPr>
              <a:t>, A. Y. (2012). Communication of climate projections in US media amid politicization of model science. </a:t>
            </a:r>
            <a:r>
              <a:rPr lang="en-US" sz="2400" i="1" dirty="0">
                <a:latin typeface="Georgia" panose="02040502050405020303" pitchFamily="18" charset="0"/>
              </a:rPr>
              <a:t>Nature Climate Change, 2</a:t>
            </a:r>
            <a:r>
              <a:rPr lang="en-US" sz="2400" dirty="0">
                <a:latin typeface="Georgia" panose="02040502050405020303" pitchFamily="18" charset="0"/>
              </a:rPr>
              <a:t>(9), 648–654.  </a:t>
            </a:r>
            <a:r>
              <a:rPr lang="en-US" sz="2400" dirty="0" smtClean="0">
                <a:effectLst/>
              </a:rPr>
              <a:t/>
            </a:r>
            <a:br>
              <a:rPr lang="en-US" sz="2400" dirty="0" smtClean="0">
                <a:effectLst/>
              </a:rPr>
            </a:br>
            <a:endParaRPr lang="en-US" sz="2400" dirty="0" smtClean="0">
              <a:effectLst/>
            </a:endParaRPr>
          </a:p>
          <a:p>
            <a:r>
              <a:rPr lang="en-US" sz="2400" dirty="0" smtClean="0">
                <a:effectLst/>
                <a:latin typeface="Georgia" panose="02040502050405020303" pitchFamily="18" charset="0"/>
              </a:rPr>
              <a:t>Priest, S. H., </a:t>
            </a:r>
            <a:r>
              <a:rPr lang="en-US" sz="2400" dirty="0" err="1" smtClean="0">
                <a:effectLst/>
                <a:latin typeface="Georgia" panose="02040502050405020303" pitchFamily="18" charset="0"/>
              </a:rPr>
              <a:t>Bonfadelli</a:t>
            </a:r>
            <a:r>
              <a:rPr lang="en-US" sz="2400" dirty="0" smtClean="0">
                <a:effectLst/>
                <a:latin typeface="Georgia" panose="02040502050405020303" pitchFamily="18" charset="0"/>
              </a:rPr>
              <a:t>, H., &amp; </a:t>
            </a:r>
            <a:r>
              <a:rPr lang="en-US" sz="2400" dirty="0" err="1" smtClean="0">
                <a:effectLst/>
                <a:latin typeface="Georgia" panose="02040502050405020303" pitchFamily="18" charset="0"/>
              </a:rPr>
              <a:t>Rusanen</a:t>
            </a:r>
            <a:r>
              <a:rPr lang="en-US" sz="2400" dirty="0" smtClean="0">
                <a:effectLst/>
                <a:latin typeface="Georgia" panose="02040502050405020303" pitchFamily="18" charset="0"/>
              </a:rPr>
              <a:t>, M. (2003). The “Trust Gap” Hypothesis: Predicting Support for Biotechnology Across National Cultures as a Function of Trust in Actors. </a:t>
            </a:r>
            <a:r>
              <a:rPr lang="en-US" sz="2400" i="1" dirty="0" smtClean="0">
                <a:effectLst/>
                <a:latin typeface="Georgia" panose="02040502050405020303" pitchFamily="18" charset="0"/>
              </a:rPr>
              <a:t>Risk Analysis</a:t>
            </a:r>
            <a:r>
              <a:rPr lang="en-US" sz="2400" dirty="0" smtClean="0">
                <a:effectLst/>
                <a:latin typeface="Georgia" panose="02040502050405020303" pitchFamily="18" charset="0"/>
              </a:rPr>
              <a:t>, </a:t>
            </a:r>
            <a:r>
              <a:rPr lang="en-US" sz="2400" i="1" dirty="0" smtClean="0">
                <a:effectLst/>
                <a:latin typeface="Georgia" panose="02040502050405020303" pitchFamily="18" charset="0"/>
              </a:rPr>
              <a:t>23</a:t>
            </a:r>
            <a:r>
              <a:rPr lang="en-US" sz="2400" dirty="0" smtClean="0">
                <a:effectLst/>
                <a:latin typeface="Georgia" panose="02040502050405020303" pitchFamily="18" charset="0"/>
              </a:rPr>
              <a:t>(4), 751–766. </a:t>
            </a:r>
            <a:br>
              <a:rPr lang="en-US" sz="2400" dirty="0" smtClean="0">
                <a:effectLst/>
                <a:latin typeface="Georgia" panose="02040502050405020303" pitchFamily="18" charset="0"/>
              </a:rPr>
            </a:br>
            <a:endParaRPr lang="en-US" sz="2400" dirty="0" smtClean="0">
              <a:latin typeface="Georgia" panose="02040502050405020303" pitchFamily="18" charset="0"/>
            </a:endParaRPr>
          </a:p>
          <a:p>
            <a:r>
              <a:rPr lang="en-US" sz="2400" dirty="0" smtClean="0">
                <a:effectLst/>
                <a:latin typeface="Georgia" panose="02040502050405020303" pitchFamily="18" charset="0"/>
              </a:rPr>
              <a:t>Sandman, P. M. (1993). </a:t>
            </a:r>
            <a:r>
              <a:rPr lang="en-US" sz="2400" i="1" dirty="0" smtClean="0">
                <a:effectLst/>
                <a:latin typeface="Georgia" panose="02040502050405020303" pitchFamily="18" charset="0"/>
              </a:rPr>
              <a:t>Responding to Community Outrage: Strategies for Effective Risk Communication</a:t>
            </a:r>
            <a:r>
              <a:rPr lang="en-US" sz="2400" dirty="0" smtClean="0">
                <a:effectLst/>
                <a:latin typeface="Georgia" panose="02040502050405020303" pitchFamily="18" charset="0"/>
              </a:rPr>
              <a:t>. AIHA.</a:t>
            </a:r>
            <a:endParaRPr lang="en-US" sz="2400" dirty="0">
              <a:latin typeface="Georgia" panose="02040502050405020303" pitchFamily="18" charset="0"/>
            </a:endParaRPr>
          </a:p>
          <a:p>
            <a:endParaRPr lang="en-US" sz="2400" dirty="0">
              <a:latin typeface="Georgia" panose="02040502050405020303" pitchFamily="18" charset="0"/>
            </a:endParaRPr>
          </a:p>
          <a:p>
            <a:r>
              <a:rPr lang="en-US" sz="2400" dirty="0" smtClean="0">
                <a:latin typeface="Georgia" panose="02040502050405020303" pitchFamily="18" charset="0"/>
              </a:rPr>
              <a:t>  </a:t>
            </a:r>
            <a:endParaRPr lang="en-US" sz="2400" dirty="0" smtClean="0">
              <a:effectLst/>
              <a:latin typeface="Georgia" panose="02040502050405020303" pitchFamily="18" charset="0"/>
            </a:endParaRPr>
          </a:p>
          <a:p>
            <a:endParaRPr lang="en-US" dirty="0"/>
          </a:p>
        </p:txBody>
      </p:sp>
    </p:spTree>
    <p:extLst>
      <p:ext uri="{BB962C8B-B14F-4D97-AF65-F5344CB8AC3E}">
        <p14:creationId xmlns:p14="http://schemas.microsoft.com/office/powerpoint/2010/main" val="5226422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1" y="685800"/>
            <a:ext cx="8382000" cy="6370975"/>
          </a:xfrm>
          <a:prstGeom prst="rect">
            <a:avLst/>
          </a:prstGeom>
          <a:noFill/>
        </p:spPr>
        <p:txBody>
          <a:bodyPr wrap="square" rtlCol="0">
            <a:spAutoFit/>
          </a:bodyPr>
          <a:lstStyle/>
          <a:p>
            <a:r>
              <a:rPr lang="en-US" sz="2400" b="1" dirty="0" smtClean="0">
                <a:solidFill>
                  <a:srgbClr val="FF0000"/>
                </a:solidFill>
                <a:latin typeface="Georgia" panose="02040502050405020303" pitchFamily="18" charset="0"/>
              </a:rPr>
              <a:t>Communicating uncertainty for decision-making</a:t>
            </a:r>
            <a:r>
              <a:rPr lang="en-US" sz="2400" b="1" dirty="0" smtClean="0">
                <a:solidFill>
                  <a:srgbClr val="04AFFC"/>
                </a:solidFill>
                <a:latin typeface="Georgia" panose="02040502050405020303" pitchFamily="18" charset="0"/>
              </a:rPr>
              <a:t/>
            </a:r>
            <a:br>
              <a:rPr lang="en-US" sz="2400" b="1" dirty="0" smtClean="0">
                <a:solidFill>
                  <a:srgbClr val="04AFFC"/>
                </a:solidFill>
                <a:latin typeface="Georgia" panose="02040502050405020303" pitchFamily="18" charset="0"/>
              </a:rPr>
            </a:br>
            <a:r>
              <a:rPr lang="en-US" sz="2400" dirty="0" err="1" smtClean="0">
                <a:effectLst/>
                <a:latin typeface="Georgia" panose="02040502050405020303" pitchFamily="18" charset="0"/>
              </a:rPr>
              <a:t>Fischhoff</a:t>
            </a:r>
            <a:r>
              <a:rPr lang="en-US" sz="2400" dirty="0" smtClean="0">
                <a:effectLst/>
                <a:latin typeface="Georgia" panose="02040502050405020303" pitchFamily="18" charset="0"/>
              </a:rPr>
              <a:t>, B., &amp; Davis, A. L. (2014). Communicating scientific uncertainty. </a:t>
            </a:r>
            <a:r>
              <a:rPr lang="en-US" sz="2400" i="1" dirty="0" smtClean="0">
                <a:effectLst/>
                <a:latin typeface="Georgia" panose="02040502050405020303" pitchFamily="18" charset="0"/>
              </a:rPr>
              <a:t>Proceedings of the National Academy of Sciences</a:t>
            </a:r>
            <a:r>
              <a:rPr lang="en-US" sz="2400" dirty="0" smtClean="0">
                <a:effectLst/>
                <a:latin typeface="Georgia" panose="02040502050405020303" pitchFamily="18" charset="0"/>
              </a:rPr>
              <a:t>, </a:t>
            </a:r>
            <a:r>
              <a:rPr lang="en-US" sz="2400" i="1" dirty="0" smtClean="0">
                <a:effectLst/>
                <a:latin typeface="Georgia" panose="02040502050405020303" pitchFamily="18" charset="0"/>
              </a:rPr>
              <a:t>111</a:t>
            </a:r>
            <a:r>
              <a:rPr lang="en-US" sz="2400" dirty="0" smtClean="0">
                <a:effectLst/>
                <a:latin typeface="Georgia" panose="02040502050405020303" pitchFamily="18" charset="0"/>
              </a:rPr>
              <a:t>(Supplement 4), 13664–13671.  </a:t>
            </a:r>
            <a:br>
              <a:rPr lang="en-US" sz="2400" dirty="0" smtClean="0">
                <a:effectLst/>
                <a:latin typeface="Georgia" panose="02040502050405020303" pitchFamily="18" charset="0"/>
              </a:rPr>
            </a:br>
            <a:r>
              <a:rPr lang="en-US" sz="2400" dirty="0" smtClean="0">
                <a:effectLst/>
                <a:latin typeface="Georgia" panose="02040502050405020303" pitchFamily="18" charset="0"/>
              </a:rPr>
              <a:t/>
            </a:r>
            <a:br>
              <a:rPr lang="en-US" sz="2400" dirty="0" smtClean="0">
                <a:effectLst/>
                <a:latin typeface="Georgia" panose="02040502050405020303" pitchFamily="18" charset="0"/>
              </a:rPr>
            </a:br>
            <a:r>
              <a:rPr lang="en-US" sz="2400" dirty="0" smtClean="0">
                <a:effectLst/>
                <a:latin typeface="Georgia" panose="02040502050405020303" pitchFamily="18" charset="0"/>
              </a:rPr>
              <a:t>Rowan, K. E., </a:t>
            </a:r>
            <a:r>
              <a:rPr lang="en-US" sz="2400" dirty="0" err="1" smtClean="0">
                <a:effectLst/>
                <a:latin typeface="Georgia" panose="02040502050405020303" pitchFamily="18" charset="0"/>
              </a:rPr>
              <a:t>Botan</a:t>
            </a:r>
            <a:r>
              <a:rPr lang="en-US" sz="2400" dirty="0" smtClean="0">
                <a:effectLst/>
                <a:latin typeface="Georgia" panose="02040502050405020303" pitchFamily="18" charset="0"/>
              </a:rPr>
              <a:t>, C. H., Kreps, G. L., </a:t>
            </a:r>
            <a:r>
              <a:rPr lang="en-US" sz="2400" dirty="0" err="1" smtClean="0">
                <a:effectLst/>
                <a:latin typeface="Georgia" panose="02040502050405020303" pitchFamily="18" charset="0"/>
              </a:rPr>
              <a:t>Samoilenko</a:t>
            </a:r>
            <a:r>
              <a:rPr lang="en-US" sz="2400" dirty="0" smtClean="0">
                <a:effectLst/>
                <a:latin typeface="Georgia" panose="02040502050405020303" pitchFamily="18" charset="0"/>
              </a:rPr>
              <a:t>, S., &amp; Farnsworth, K. (2009). Risk communication education for local emergency managers: Using the CAUSE model for research, education, and outreach. </a:t>
            </a:r>
            <a:r>
              <a:rPr lang="en-US" sz="2400" i="1" dirty="0" smtClean="0">
                <a:effectLst/>
                <a:latin typeface="Georgia" panose="02040502050405020303" pitchFamily="18" charset="0"/>
              </a:rPr>
              <a:t>Handbook of Risk and Crisis Communication</a:t>
            </a:r>
            <a:r>
              <a:rPr lang="en-US" sz="2400" dirty="0" smtClean="0">
                <a:effectLst/>
                <a:latin typeface="Georgia" panose="02040502050405020303" pitchFamily="18" charset="0"/>
              </a:rPr>
              <a:t>, 168–191.  </a:t>
            </a:r>
          </a:p>
          <a:p>
            <a:endParaRPr lang="en-US" sz="2400" dirty="0" smtClean="0">
              <a:effectLst/>
              <a:latin typeface="Georgia" panose="02040502050405020303" pitchFamily="18" charset="0"/>
            </a:endParaRPr>
          </a:p>
          <a:p>
            <a:r>
              <a:rPr lang="en-US" sz="2400" dirty="0" err="1" smtClean="0">
                <a:effectLst/>
                <a:latin typeface="Georgia" panose="02040502050405020303" pitchFamily="18" charset="0"/>
              </a:rPr>
              <a:t>Sterman</a:t>
            </a:r>
            <a:r>
              <a:rPr lang="en-US" sz="2400" dirty="0" smtClean="0">
                <a:effectLst/>
                <a:latin typeface="Georgia" panose="02040502050405020303" pitchFamily="18" charset="0"/>
              </a:rPr>
              <a:t>, J. D. (2008). Risk communication on climate: mental models and mass balance. </a:t>
            </a:r>
            <a:r>
              <a:rPr lang="en-US" sz="2400" i="1" dirty="0" smtClean="0">
                <a:effectLst/>
                <a:latin typeface="Georgia" panose="02040502050405020303" pitchFamily="18" charset="0"/>
              </a:rPr>
              <a:t>Science</a:t>
            </a:r>
            <a:r>
              <a:rPr lang="en-US" sz="2400" dirty="0" smtClean="0">
                <a:effectLst/>
                <a:latin typeface="Georgia" panose="02040502050405020303" pitchFamily="18" charset="0"/>
              </a:rPr>
              <a:t>, </a:t>
            </a:r>
            <a:r>
              <a:rPr lang="en-US" sz="2400" i="1" dirty="0" smtClean="0">
                <a:effectLst/>
                <a:latin typeface="Georgia" panose="02040502050405020303" pitchFamily="18" charset="0"/>
              </a:rPr>
              <a:t>322</a:t>
            </a:r>
            <a:r>
              <a:rPr lang="en-US" sz="2400" dirty="0" smtClean="0">
                <a:effectLst/>
                <a:latin typeface="Georgia" panose="02040502050405020303" pitchFamily="18" charset="0"/>
              </a:rPr>
              <a:t>(5901), 532–533.  </a:t>
            </a:r>
          </a:p>
          <a:p>
            <a:endParaRPr lang="en-US" sz="2400" dirty="0" smtClean="0">
              <a:effectLst/>
              <a:latin typeface="Georgia" panose="02040502050405020303" pitchFamily="18" charset="0"/>
            </a:endParaRPr>
          </a:p>
          <a:p>
            <a:endParaRPr lang="en-US" sz="2400" dirty="0" smtClean="0">
              <a:effectLst/>
            </a:endParaRPr>
          </a:p>
          <a:p>
            <a:r>
              <a:rPr lang="en-US" sz="2400" dirty="0" smtClean="0">
                <a:latin typeface="Georgia" panose="02040502050405020303" pitchFamily="18" charset="0"/>
              </a:rPr>
              <a:t> </a:t>
            </a:r>
            <a:endParaRPr lang="en-US" dirty="0"/>
          </a:p>
        </p:txBody>
      </p:sp>
    </p:spTree>
    <p:extLst>
      <p:ext uri="{BB962C8B-B14F-4D97-AF65-F5344CB8AC3E}">
        <p14:creationId xmlns:p14="http://schemas.microsoft.com/office/powerpoint/2010/main" val="2249234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1" y="685800"/>
            <a:ext cx="8382000" cy="6647974"/>
          </a:xfrm>
          <a:prstGeom prst="rect">
            <a:avLst/>
          </a:prstGeom>
          <a:noFill/>
        </p:spPr>
        <p:txBody>
          <a:bodyPr wrap="square" rtlCol="0">
            <a:spAutoFit/>
          </a:bodyPr>
          <a:lstStyle/>
          <a:p>
            <a:r>
              <a:rPr lang="en-US" sz="2400" b="1" dirty="0" smtClean="0">
                <a:solidFill>
                  <a:srgbClr val="FF0000"/>
                </a:solidFill>
                <a:latin typeface="Georgia" panose="02040502050405020303" pitchFamily="18" charset="0"/>
              </a:rPr>
              <a:t>Communication barriers</a:t>
            </a:r>
            <a:endParaRPr lang="en-US" sz="2400" dirty="0">
              <a:solidFill>
                <a:srgbClr val="FF0000"/>
              </a:solidFill>
              <a:latin typeface="Georgia" panose="02040502050405020303" pitchFamily="18" charset="0"/>
            </a:endParaRPr>
          </a:p>
          <a:p>
            <a:r>
              <a:rPr lang="en-US" sz="2400" dirty="0" err="1" smtClean="0">
                <a:latin typeface="Georgia" panose="02040502050405020303" pitchFamily="18" charset="0"/>
              </a:rPr>
              <a:t>Budescu</a:t>
            </a:r>
            <a:r>
              <a:rPr lang="en-US" sz="2400" dirty="0" smtClean="0">
                <a:latin typeface="Georgia" panose="02040502050405020303" pitchFamily="18" charset="0"/>
              </a:rPr>
              <a:t>, D. V., </a:t>
            </a:r>
            <a:r>
              <a:rPr lang="en-US" sz="2400" dirty="0" err="1" smtClean="0">
                <a:latin typeface="Georgia" panose="02040502050405020303" pitchFamily="18" charset="0"/>
              </a:rPr>
              <a:t>Broomell</a:t>
            </a:r>
            <a:r>
              <a:rPr lang="en-US" sz="2400" dirty="0" smtClean="0">
                <a:latin typeface="Georgia" panose="02040502050405020303" pitchFamily="18" charset="0"/>
              </a:rPr>
              <a:t>, S., &amp; </a:t>
            </a:r>
            <a:r>
              <a:rPr lang="en-US" sz="2400" dirty="0" err="1" smtClean="0">
                <a:latin typeface="Georgia" panose="02040502050405020303" pitchFamily="18" charset="0"/>
              </a:rPr>
              <a:t>Por</a:t>
            </a:r>
            <a:r>
              <a:rPr lang="en-US" sz="2400" dirty="0" smtClean="0">
                <a:latin typeface="Georgia" panose="02040502050405020303" pitchFamily="18" charset="0"/>
              </a:rPr>
              <a:t>, H.-H. (2009). Improving Communication of Uncertainty in the Reports of the Intergovernmental Panel on Climate Change. </a:t>
            </a:r>
            <a:r>
              <a:rPr lang="en-US" sz="2400" i="1" dirty="0" smtClean="0">
                <a:latin typeface="Georgia" panose="02040502050405020303" pitchFamily="18" charset="0"/>
              </a:rPr>
              <a:t>Psychological Science, 20</a:t>
            </a:r>
            <a:r>
              <a:rPr lang="en-US" sz="2400" dirty="0" smtClean="0">
                <a:latin typeface="Georgia" panose="02040502050405020303" pitchFamily="18" charset="0"/>
              </a:rPr>
              <a:t>(3), 299–308. </a:t>
            </a:r>
          </a:p>
          <a:p>
            <a:endParaRPr lang="en-US" sz="2400" dirty="0" smtClean="0">
              <a:latin typeface="Georgia" panose="02040502050405020303" pitchFamily="18" charset="0"/>
            </a:endParaRPr>
          </a:p>
          <a:p>
            <a:r>
              <a:rPr lang="en-US" sz="2400" dirty="0" err="1" smtClean="0">
                <a:latin typeface="Georgia" panose="02040502050405020303" pitchFamily="18" charset="0"/>
              </a:rPr>
              <a:t>Morss</a:t>
            </a:r>
            <a:r>
              <a:rPr lang="en-US" sz="2400" dirty="0">
                <a:latin typeface="Georgia" panose="02040502050405020303" pitchFamily="18" charset="0"/>
              </a:rPr>
              <a:t>, R. E., Demuth, J. L., &amp; </a:t>
            </a:r>
            <a:r>
              <a:rPr lang="en-US" sz="2400" dirty="0" err="1">
                <a:latin typeface="Georgia" panose="02040502050405020303" pitchFamily="18" charset="0"/>
              </a:rPr>
              <a:t>Lazo</a:t>
            </a:r>
            <a:r>
              <a:rPr lang="en-US" sz="2400" dirty="0">
                <a:latin typeface="Georgia" panose="02040502050405020303" pitchFamily="18" charset="0"/>
              </a:rPr>
              <a:t>, J. K. (2008). Communicating Uncertainty in Weather Forecasts: A Survey of the U.S. Public. </a:t>
            </a:r>
            <a:r>
              <a:rPr lang="en-US" sz="2400" i="1" dirty="0">
                <a:latin typeface="Georgia" panose="02040502050405020303" pitchFamily="18" charset="0"/>
              </a:rPr>
              <a:t>Weather and Forecasting, 23</a:t>
            </a:r>
            <a:r>
              <a:rPr lang="en-US" sz="2400" dirty="0">
                <a:latin typeface="Georgia" panose="02040502050405020303" pitchFamily="18" charset="0"/>
              </a:rPr>
              <a:t>(5), 974–991.  </a:t>
            </a:r>
            <a:endParaRPr lang="en-US" sz="2400" dirty="0" smtClean="0">
              <a:latin typeface="Georgia" panose="02040502050405020303" pitchFamily="18" charset="0"/>
            </a:endParaRPr>
          </a:p>
          <a:p>
            <a:endParaRPr lang="en-US" sz="2400" dirty="0">
              <a:latin typeface="Georgia" panose="02040502050405020303" pitchFamily="18" charset="0"/>
            </a:endParaRPr>
          </a:p>
          <a:p>
            <a:r>
              <a:rPr lang="en-US" sz="2400" dirty="0" smtClean="0">
                <a:latin typeface="Georgia" panose="02040502050405020303" pitchFamily="18" charset="0"/>
              </a:rPr>
              <a:t>Somerville, R. C. J., &amp; </a:t>
            </a:r>
            <a:r>
              <a:rPr lang="en-US" sz="2400" dirty="0" err="1" smtClean="0">
                <a:latin typeface="Georgia" panose="02040502050405020303" pitchFamily="18" charset="0"/>
              </a:rPr>
              <a:t>Hassol</a:t>
            </a:r>
            <a:r>
              <a:rPr lang="en-US" sz="2400" dirty="0" smtClean="0">
                <a:latin typeface="Georgia" panose="02040502050405020303" pitchFamily="18" charset="0"/>
              </a:rPr>
              <a:t>, S. J. (2011). Communicating the science of climate change. </a:t>
            </a:r>
            <a:r>
              <a:rPr lang="en-US" sz="2400" i="1" dirty="0" smtClean="0">
                <a:latin typeface="Georgia" panose="02040502050405020303" pitchFamily="18" charset="0"/>
              </a:rPr>
              <a:t>Physics Today</a:t>
            </a:r>
            <a:r>
              <a:rPr lang="en-US" sz="2400" dirty="0" smtClean="0">
                <a:latin typeface="Georgia" panose="02040502050405020303" pitchFamily="18" charset="0"/>
              </a:rPr>
              <a:t>, </a:t>
            </a:r>
            <a:r>
              <a:rPr lang="en-US" sz="2400" i="1" dirty="0" smtClean="0">
                <a:latin typeface="Georgia" panose="02040502050405020303" pitchFamily="18" charset="0"/>
              </a:rPr>
              <a:t>64</a:t>
            </a:r>
            <a:r>
              <a:rPr lang="en-US" sz="2400" dirty="0" smtClean="0">
                <a:latin typeface="Georgia" panose="02040502050405020303" pitchFamily="18" charset="0"/>
              </a:rPr>
              <a:t>(10), 48–53.</a:t>
            </a:r>
          </a:p>
          <a:p>
            <a:endParaRPr lang="en-US" sz="2400" dirty="0" smtClean="0">
              <a:effectLst/>
            </a:endParaRPr>
          </a:p>
          <a:p>
            <a:endParaRPr lang="en-US" sz="2400" dirty="0" smtClean="0">
              <a:latin typeface="Georgia" panose="02040502050405020303" pitchFamily="18" charset="0"/>
            </a:endParaRPr>
          </a:p>
          <a:p>
            <a:endParaRPr lang="en-US" sz="2400" dirty="0">
              <a:latin typeface="Georgia" panose="02040502050405020303" pitchFamily="18" charset="0"/>
            </a:endParaRPr>
          </a:p>
          <a:p>
            <a:r>
              <a:rPr lang="en-US" sz="2400" dirty="0" smtClean="0">
                <a:latin typeface="Georgia" panose="02040502050405020303" pitchFamily="18" charset="0"/>
              </a:rPr>
              <a:t>  </a:t>
            </a:r>
            <a:endParaRPr lang="en-US" sz="2400" dirty="0" smtClean="0">
              <a:effectLst/>
              <a:latin typeface="Georgia" panose="02040502050405020303" pitchFamily="18" charset="0"/>
            </a:endParaRPr>
          </a:p>
          <a:p>
            <a:endParaRPr lang="en-US" dirty="0"/>
          </a:p>
        </p:txBody>
      </p:sp>
    </p:spTree>
    <p:extLst>
      <p:ext uri="{BB962C8B-B14F-4D97-AF65-F5344CB8AC3E}">
        <p14:creationId xmlns:p14="http://schemas.microsoft.com/office/powerpoint/2010/main" val="2757365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28" y="457200"/>
            <a:ext cx="8229600" cy="1143000"/>
          </a:xfrm>
        </p:spPr>
        <p:txBody>
          <a:bodyPr>
            <a:normAutofit fontScale="90000"/>
          </a:bodyPr>
          <a:lstStyle/>
          <a:p>
            <a:r>
              <a:rPr lang="en-US" dirty="0" smtClean="0">
                <a:effectLst>
                  <a:outerShdw blurRad="38100" dist="38100" dir="2700000" algn="tl">
                    <a:srgbClr val="000000">
                      <a:alpha val="43137"/>
                    </a:srgbClr>
                  </a:outerShdw>
                </a:effectLst>
                <a:latin typeface="Georgia" panose="02040502050405020303" pitchFamily="18" charset="0"/>
              </a:rPr>
              <a:t>What are the social science fields that study decision-making under conditions of uncertainty?</a:t>
            </a:r>
            <a:endParaRPr lang="en-US" dirty="0">
              <a:effectLst>
                <a:outerShdw blurRad="38100" dist="38100" dir="2700000" algn="tl">
                  <a:srgbClr val="000000">
                    <a:alpha val="43137"/>
                  </a:srgbClr>
                </a:outerShdw>
              </a:effectLst>
              <a:latin typeface="Georgia" panose="02040502050405020303" pitchFamily="18" charset="0"/>
            </a:endParaRPr>
          </a:p>
        </p:txBody>
      </p:sp>
      <p:sp>
        <p:nvSpPr>
          <p:cNvPr id="5" name="TextBox 4"/>
          <p:cNvSpPr txBox="1"/>
          <p:nvPr/>
        </p:nvSpPr>
        <p:spPr>
          <a:xfrm>
            <a:off x="1523997" y="1981200"/>
            <a:ext cx="6479659" cy="4678204"/>
          </a:xfrm>
          <a:prstGeom prst="rect">
            <a:avLst/>
          </a:prstGeom>
          <a:noFill/>
        </p:spPr>
        <p:txBody>
          <a:bodyPr wrap="none" rtlCol="0">
            <a:spAutoFit/>
          </a:bodyPr>
          <a:lstStyle/>
          <a:p>
            <a:pPr marL="342900" indent="-342900">
              <a:buFont typeface="Arial" panose="020B0604020202020204" pitchFamily="34" charset="0"/>
              <a:buChar char="•"/>
            </a:pP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Decision sciences</a:t>
            </a:r>
          </a:p>
          <a:p>
            <a:pPr marL="342900" indent="-342900">
              <a:buFont typeface="Arial" panose="020B0604020202020204" pitchFamily="34" charset="0"/>
              <a:buChar char="•"/>
            </a:pP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Risk perception</a:t>
            </a:r>
          </a:p>
          <a:p>
            <a:pPr marL="342900" indent="-342900">
              <a:buFont typeface="Arial" panose="020B0604020202020204" pitchFamily="34" charset="0"/>
              <a:buChar char="•"/>
            </a:pP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Human dimensions</a:t>
            </a:r>
          </a:p>
          <a:p>
            <a:pPr marL="342900" indent="-342900">
              <a:buFont typeface="Arial" panose="020B0604020202020204" pitchFamily="34" charset="0"/>
              <a:buChar char="•"/>
            </a:pP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Communication (science </a:t>
            </a:r>
          </a:p>
          <a:p>
            <a:r>
              <a:rPr lang="en-US" sz="4000" dirty="0">
                <a:solidFill>
                  <a:srgbClr val="FFC000"/>
                </a:solidFill>
                <a:effectLst>
                  <a:outerShdw blurRad="38100" dist="38100" dir="2700000" algn="tl">
                    <a:srgbClr val="000000">
                      <a:alpha val="43137"/>
                    </a:srgbClr>
                  </a:outerShdw>
                </a:effectLst>
                <a:latin typeface="Georgia" panose="02040502050405020303" pitchFamily="18" charset="0"/>
              </a:rPr>
              <a:t>	</a:t>
            </a: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communication, health </a:t>
            </a:r>
          </a:p>
          <a:p>
            <a:r>
              <a:rPr lang="en-US" sz="4000" dirty="0">
                <a:solidFill>
                  <a:srgbClr val="FFC000"/>
                </a:solidFill>
                <a:effectLst>
                  <a:outerShdw blurRad="38100" dist="38100" dir="2700000" algn="tl">
                    <a:srgbClr val="000000">
                      <a:alpha val="43137"/>
                    </a:srgbClr>
                  </a:outerShdw>
                </a:effectLst>
                <a:latin typeface="Georgia" panose="02040502050405020303" pitchFamily="18" charset="0"/>
              </a:rPr>
              <a:t>	</a:t>
            </a:r>
            <a:r>
              <a:rPr lang="en-US" sz="4000" dirty="0" smtClean="0">
                <a:solidFill>
                  <a:srgbClr val="FFC000"/>
                </a:solidFill>
                <a:effectLst>
                  <a:outerShdw blurRad="38100" dist="38100" dir="2700000" algn="tl">
                    <a:srgbClr val="000000">
                      <a:alpha val="43137"/>
                    </a:srgbClr>
                  </a:outerShdw>
                </a:effectLst>
                <a:latin typeface="Georgia" panose="02040502050405020303" pitchFamily="18" charset="0"/>
              </a:rPr>
              <a:t>communication)</a:t>
            </a:r>
          </a:p>
          <a:p>
            <a:pPr marL="571500" indent="-571500">
              <a:buFont typeface="Arial" panose="020B0604020202020204" pitchFamily="34" charset="0"/>
              <a:buChar char="•"/>
            </a:pPr>
            <a:r>
              <a:rPr lang="en-US" sz="4000" dirty="0" smtClean="0">
                <a:effectLst>
                  <a:outerShdw blurRad="38100" dist="38100" dir="2700000" algn="tl">
                    <a:srgbClr val="000000">
                      <a:alpha val="43137"/>
                    </a:srgbClr>
                  </a:outerShdw>
                </a:effectLst>
                <a:latin typeface="Georgia" panose="02040502050405020303" pitchFamily="18" charset="0"/>
              </a:rPr>
              <a:t>Public policy</a:t>
            </a:r>
          </a:p>
          <a:p>
            <a:endParaRPr lang="en-US" dirty="0"/>
          </a:p>
        </p:txBody>
      </p:sp>
      <p:sp>
        <p:nvSpPr>
          <p:cNvPr id="6" name="TextBox 5"/>
          <p:cNvSpPr txBox="1"/>
          <p:nvPr/>
        </p:nvSpPr>
        <p:spPr>
          <a:xfrm>
            <a:off x="0" y="0"/>
            <a:ext cx="9296400" cy="7540526"/>
          </a:xfrm>
          <a:prstGeom prst="rect">
            <a:avLst/>
          </a:prstGeom>
          <a:solidFill>
            <a:srgbClr val="404040">
              <a:alpha val="95000"/>
            </a:srgbClr>
          </a:solidFill>
        </p:spPr>
        <p:txBody>
          <a:bodyPr wrap="square" rtlCol="0">
            <a:spAutoFit/>
          </a:bodyPr>
          <a:lstStyle/>
          <a:p>
            <a:endParaRPr lang="en-US" sz="4400" b="1" dirty="0" smtClean="0"/>
          </a:p>
          <a:p>
            <a:pPr lvl="1"/>
            <a:endParaRPr lang="en-US" sz="4400" b="1" dirty="0" smtClean="0"/>
          </a:p>
          <a:p>
            <a:pPr lvl="1"/>
            <a:r>
              <a:rPr lang="en-US" sz="4400" b="1" dirty="0" smtClean="0">
                <a:latin typeface="Georgia" panose="02040502050405020303" pitchFamily="18" charset="0"/>
              </a:rPr>
              <a:t>Most of these social </a:t>
            </a:r>
            <a:br>
              <a:rPr lang="en-US" sz="4400" b="1" dirty="0" smtClean="0">
                <a:latin typeface="Georgia" panose="02040502050405020303" pitchFamily="18" charset="0"/>
              </a:rPr>
            </a:br>
            <a:r>
              <a:rPr lang="en-US" sz="4400" b="1" dirty="0" smtClean="0">
                <a:latin typeface="Georgia" panose="02040502050405020303" pitchFamily="18" charset="0"/>
              </a:rPr>
              <a:t>scientists are p</a:t>
            </a:r>
            <a:r>
              <a:rPr lang="en-US" sz="4400" b="1" dirty="0" smtClean="0">
                <a:latin typeface="Georgia" panose="02040502050405020303" pitchFamily="18" charset="0"/>
              </a:rPr>
              <a:t>sychologists, or are in fields that use </a:t>
            </a:r>
            <a:r>
              <a:rPr lang="en-US" sz="4400" b="1" dirty="0" smtClean="0">
                <a:latin typeface="Georgia" panose="02040502050405020303" pitchFamily="18" charset="0"/>
              </a:rPr>
              <a:t>psychological theories</a:t>
            </a:r>
            <a:endParaRPr lang="en-US" sz="4400" b="1" dirty="0" smtClean="0">
              <a:latin typeface="Georgia" panose="02040502050405020303" pitchFamily="18" charset="0"/>
            </a:endParaRPr>
          </a:p>
          <a:p>
            <a:pPr lvl="1"/>
            <a:endParaRPr lang="en-US" sz="4400" b="1" dirty="0" smtClean="0"/>
          </a:p>
          <a:p>
            <a:endParaRPr lang="en-US" sz="4400" b="1" dirty="0" smtClean="0"/>
          </a:p>
          <a:p>
            <a:endParaRPr lang="en-US" sz="4400" b="1" dirty="0"/>
          </a:p>
          <a:p>
            <a:endParaRPr lang="en-US" sz="4400" b="1" dirty="0" smtClean="0"/>
          </a:p>
          <a:p>
            <a:endParaRPr lang="en-US" sz="4400" b="1" dirty="0"/>
          </a:p>
        </p:txBody>
      </p:sp>
    </p:spTree>
    <p:extLst>
      <p:ext uri="{BB962C8B-B14F-4D97-AF65-F5344CB8AC3E}">
        <p14:creationId xmlns:p14="http://schemas.microsoft.com/office/powerpoint/2010/main" val="120120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57800" y="4648200"/>
            <a:ext cx="3200400" cy="1938992"/>
          </a:xfrm>
          <a:prstGeom prst="rect">
            <a:avLst/>
          </a:prstGeom>
        </p:spPr>
        <p:txBody>
          <a:bodyPr wrap="square">
            <a:spAutoFit/>
          </a:bodyPr>
          <a:lstStyle/>
          <a:p>
            <a:r>
              <a:rPr lang="en-US" sz="3200" dirty="0" smtClean="0">
                <a:solidFill>
                  <a:srgbClr val="FF0000"/>
                </a:solidFill>
                <a:latin typeface="Georgia" panose="02040502050405020303" pitchFamily="18" charset="0"/>
              </a:rPr>
              <a:t>Contact:</a:t>
            </a:r>
          </a:p>
          <a:p>
            <a:r>
              <a:rPr lang="en-US" sz="2600" dirty="0" smtClean="0">
                <a:latin typeface="Georgia" panose="02040502050405020303" pitchFamily="18" charset="0"/>
              </a:rPr>
              <a:t>kakerlof@gmu.edu</a:t>
            </a:r>
            <a:br>
              <a:rPr lang="en-US" sz="2600" dirty="0" smtClean="0">
                <a:latin typeface="Georgia" panose="02040502050405020303" pitchFamily="18" charset="0"/>
              </a:rPr>
            </a:br>
            <a:r>
              <a:rPr lang="en-US" sz="2600" dirty="0" smtClean="0">
                <a:latin typeface="Georgia" panose="02040502050405020303" pitchFamily="18" charset="0"/>
              </a:rPr>
              <a:t>703 993 6667</a:t>
            </a:r>
          </a:p>
          <a:p>
            <a:r>
              <a:rPr lang="en-US" dirty="0" smtClean="0">
                <a:latin typeface="Georgia" panose="02040502050405020303" pitchFamily="18" charset="0"/>
              </a:rPr>
              <a:t/>
            </a:r>
            <a:br>
              <a:rPr lang="en-US" dirty="0" smtClean="0">
                <a:latin typeface="Georgia" panose="02040502050405020303" pitchFamily="18" charset="0"/>
              </a:rPr>
            </a:br>
            <a:endParaRPr lang="en-US" dirty="0"/>
          </a:p>
        </p:txBody>
      </p:sp>
    </p:spTree>
    <p:extLst>
      <p:ext uri="{BB962C8B-B14F-4D97-AF65-F5344CB8AC3E}">
        <p14:creationId xmlns:p14="http://schemas.microsoft.com/office/powerpoint/2010/main" val="4014487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57200"/>
            <a:ext cx="7391400" cy="6617196"/>
          </a:xfrm>
          <a:prstGeom prst="rect">
            <a:avLst/>
          </a:prstGeom>
        </p:spPr>
        <p:txBody>
          <a:bodyPr wrap="square">
            <a:spAutoFit/>
          </a:bodyPr>
          <a:lstStyle/>
          <a:p>
            <a:r>
              <a:rPr lang="en-US" sz="3600" b="1" dirty="0" smtClean="0">
                <a:latin typeface="Georgia" panose="02040502050405020303" pitchFamily="18" charset="0"/>
                <a:cs typeface="Consolas" panose="020B0609020204030204" pitchFamily="49" charset="0"/>
              </a:rPr>
              <a:t>Risk</a:t>
            </a:r>
            <a:br>
              <a:rPr lang="en-US" sz="3600" b="1" dirty="0" smtClean="0">
                <a:latin typeface="Georgia" panose="02040502050405020303" pitchFamily="18" charset="0"/>
                <a:cs typeface="Consolas" panose="020B0609020204030204" pitchFamily="49" charset="0"/>
              </a:rPr>
            </a:br>
            <a:endParaRPr lang="en-US" sz="3600" dirty="0">
              <a:latin typeface="Georgia" panose="02040502050405020303" pitchFamily="18" charset="0"/>
            </a:endParaRPr>
          </a:p>
          <a:p>
            <a:pPr marL="571500" indent="-571500">
              <a:buFont typeface="Arial" panose="020B0604020202020204" pitchFamily="34" charset="0"/>
              <a:buChar char="•"/>
            </a:pPr>
            <a:r>
              <a:rPr lang="en-US" sz="3200" dirty="0" smtClean="0">
                <a:latin typeface="Georgia" panose="02040502050405020303" pitchFamily="18" charset="0"/>
              </a:rPr>
              <a:t>Risk equals probability </a:t>
            </a:r>
            <a:r>
              <a:rPr lang="en-US" sz="3200" dirty="0">
                <a:latin typeface="Georgia" panose="02040502050405020303" pitchFamily="18" charset="0"/>
              </a:rPr>
              <a:t>times </a:t>
            </a:r>
            <a:r>
              <a:rPr lang="en-US" sz="3200" dirty="0" smtClean="0">
                <a:latin typeface="Georgia" panose="02040502050405020303" pitchFamily="18" charset="0"/>
              </a:rPr>
              <a:t>magnitude</a:t>
            </a:r>
            <a:br>
              <a:rPr lang="en-US" sz="3200" dirty="0" smtClean="0">
                <a:latin typeface="Georgia" panose="02040502050405020303" pitchFamily="18" charset="0"/>
              </a:rPr>
            </a:br>
            <a:endParaRPr lang="en-US" sz="3200" dirty="0" smtClean="0">
              <a:latin typeface="Georgia" panose="02040502050405020303" pitchFamily="18" charset="0"/>
              <a:cs typeface="Consolas" panose="020B0609020204030204" pitchFamily="49" charset="0"/>
            </a:endParaRPr>
          </a:p>
          <a:p>
            <a:pPr marL="571500" indent="-571500">
              <a:buFont typeface="Arial" panose="020B0604020202020204" pitchFamily="34" charset="0"/>
              <a:buChar char="•"/>
            </a:pPr>
            <a:r>
              <a:rPr lang="en-US" sz="3200" dirty="0" smtClean="0">
                <a:latin typeface="Georgia" panose="02040502050405020303" pitchFamily="18" charset="0"/>
              </a:rPr>
              <a:t>Risk </a:t>
            </a:r>
            <a:r>
              <a:rPr lang="en-US" sz="3200" dirty="0">
                <a:latin typeface="Georgia" panose="02040502050405020303" pitchFamily="18" charset="0"/>
              </a:rPr>
              <a:t>is a situation or event where something of </a:t>
            </a:r>
            <a:r>
              <a:rPr lang="en-US" sz="3200" dirty="0" smtClean="0">
                <a:latin typeface="Georgia" panose="02040502050405020303" pitchFamily="18" charset="0"/>
              </a:rPr>
              <a:t>human value </a:t>
            </a:r>
            <a:r>
              <a:rPr lang="en-US" sz="3200" dirty="0">
                <a:latin typeface="Georgia" panose="02040502050405020303" pitchFamily="18" charset="0"/>
              </a:rPr>
              <a:t>(including humans themselves) has been put at stake and where the outcome </a:t>
            </a:r>
            <a:r>
              <a:rPr lang="en-US" sz="3200" dirty="0" smtClean="0">
                <a:latin typeface="Georgia" panose="02040502050405020303" pitchFamily="18" charset="0"/>
              </a:rPr>
              <a:t>is uncertain</a:t>
            </a:r>
          </a:p>
          <a:p>
            <a:pPr marL="571500" indent="-571500">
              <a:buFont typeface="Arial" panose="020B0604020202020204" pitchFamily="34" charset="0"/>
              <a:buChar char="•"/>
            </a:pPr>
            <a:endParaRPr lang="en-US" sz="3200" dirty="0">
              <a:latin typeface="Georgia" panose="02040502050405020303" pitchFamily="18" charset="0"/>
            </a:endParaRPr>
          </a:p>
          <a:p>
            <a:pPr marL="571500" indent="-571500">
              <a:buFont typeface="Arial" panose="020B0604020202020204" pitchFamily="34" charset="0"/>
              <a:buChar char="•"/>
            </a:pPr>
            <a:r>
              <a:rPr lang="en-US" sz="3200" dirty="0">
                <a:latin typeface="Georgia" panose="02040502050405020303" pitchFamily="18" charset="0"/>
              </a:rPr>
              <a:t>Risk equals hazard times outrage</a:t>
            </a:r>
          </a:p>
          <a:p>
            <a:pPr marL="571500" indent="-571500">
              <a:buFont typeface="Arial" panose="020B0604020202020204" pitchFamily="34" charset="0"/>
              <a:buChar char="•"/>
            </a:pPr>
            <a:endParaRPr lang="en-US" sz="3200" dirty="0">
              <a:latin typeface="Georgia" panose="02040502050405020303" pitchFamily="18" charset="0"/>
            </a:endParaRPr>
          </a:p>
        </p:txBody>
      </p:sp>
      <p:sp>
        <p:nvSpPr>
          <p:cNvPr id="6" name="Up-Down Arrow 5"/>
          <p:cNvSpPr/>
          <p:nvPr/>
        </p:nvSpPr>
        <p:spPr>
          <a:xfrm>
            <a:off x="7924800" y="918865"/>
            <a:ext cx="914400" cy="4953000"/>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685879" y="464403"/>
            <a:ext cx="1429559" cy="830997"/>
          </a:xfrm>
          <a:prstGeom prst="rect">
            <a:avLst/>
          </a:prstGeom>
          <a:noFill/>
        </p:spPr>
        <p:txBody>
          <a:bodyPr wrap="none" rtlCol="0">
            <a:spAutoFit/>
          </a:bodyPr>
          <a:lstStyle/>
          <a:p>
            <a:r>
              <a:rPr lang="en-US" sz="2400" b="1" dirty="0">
                <a:solidFill>
                  <a:srgbClr val="FFC000"/>
                </a:solidFill>
              </a:rPr>
              <a:t>t</a:t>
            </a:r>
            <a:r>
              <a:rPr lang="en-US" sz="2400" b="1" dirty="0" smtClean="0">
                <a:solidFill>
                  <a:srgbClr val="FFC000"/>
                </a:solidFill>
              </a:rPr>
              <a:t>echnical </a:t>
            </a:r>
            <a:r>
              <a:rPr lang="en-US" sz="2400" b="1" dirty="0" smtClean="0"/>
              <a:t/>
            </a:r>
            <a:br>
              <a:rPr lang="en-US" sz="2400" b="1" dirty="0" smtClean="0"/>
            </a:br>
            <a:r>
              <a:rPr lang="en-US" sz="2400" b="1" dirty="0" smtClean="0"/>
              <a:t> </a:t>
            </a:r>
            <a:endParaRPr lang="en-US" sz="2400" b="1" dirty="0"/>
          </a:p>
        </p:txBody>
      </p:sp>
      <p:sp>
        <p:nvSpPr>
          <p:cNvPr id="8" name="TextBox 7"/>
          <p:cNvSpPr txBox="1"/>
          <p:nvPr/>
        </p:nvSpPr>
        <p:spPr>
          <a:xfrm>
            <a:off x="7391400" y="5871865"/>
            <a:ext cx="1730282" cy="830997"/>
          </a:xfrm>
          <a:prstGeom prst="rect">
            <a:avLst/>
          </a:prstGeom>
          <a:noFill/>
        </p:spPr>
        <p:txBody>
          <a:bodyPr wrap="none" rtlCol="0">
            <a:spAutoFit/>
          </a:bodyPr>
          <a:lstStyle/>
          <a:p>
            <a:r>
              <a:rPr lang="en-US" sz="2400" b="1" dirty="0">
                <a:solidFill>
                  <a:srgbClr val="FFC000"/>
                </a:solidFill>
              </a:rPr>
              <a:t>e</a:t>
            </a:r>
            <a:r>
              <a:rPr lang="en-US" sz="2400" b="1" dirty="0" smtClean="0">
                <a:solidFill>
                  <a:srgbClr val="FFC000"/>
                </a:solidFill>
              </a:rPr>
              <a:t>motional,</a:t>
            </a:r>
          </a:p>
          <a:p>
            <a:r>
              <a:rPr lang="en-US" sz="2400" b="1" dirty="0">
                <a:solidFill>
                  <a:srgbClr val="FFC000"/>
                </a:solidFill>
              </a:rPr>
              <a:t>v</a:t>
            </a:r>
            <a:r>
              <a:rPr lang="en-US" sz="2400" b="1" dirty="0" smtClean="0">
                <a:solidFill>
                  <a:srgbClr val="FFC000"/>
                </a:solidFill>
              </a:rPr>
              <a:t>alue-based</a:t>
            </a:r>
            <a:endParaRPr lang="en-US" sz="2400" b="1" dirty="0">
              <a:solidFill>
                <a:srgbClr val="FFC000"/>
              </a:solidFill>
            </a:endParaRPr>
          </a:p>
        </p:txBody>
      </p:sp>
      <p:sp>
        <p:nvSpPr>
          <p:cNvPr id="10" name="TextBox 9"/>
          <p:cNvSpPr txBox="1"/>
          <p:nvPr/>
        </p:nvSpPr>
        <p:spPr>
          <a:xfrm>
            <a:off x="-90055" y="-41564"/>
            <a:ext cx="9296400" cy="8894743"/>
          </a:xfrm>
          <a:prstGeom prst="rect">
            <a:avLst/>
          </a:prstGeom>
          <a:solidFill>
            <a:srgbClr val="404040">
              <a:alpha val="95000"/>
            </a:srgbClr>
          </a:solidFill>
        </p:spPr>
        <p:txBody>
          <a:bodyPr wrap="square" rtlCol="0">
            <a:spAutoFit/>
          </a:bodyPr>
          <a:lstStyle/>
          <a:p>
            <a:endParaRPr lang="en-US" sz="4400" b="1" dirty="0" smtClean="0"/>
          </a:p>
          <a:p>
            <a:pPr lvl="1"/>
            <a:endParaRPr lang="en-US" sz="4400" b="1" dirty="0" smtClean="0"/>
          </a:p>
          <a:p>
            <a:pPr lvl="1"/>
            <a:r>
              <a:rPr lang="en-US" sz="4400" b="1" dirty="0" smtClean="0">
                <a:latin typeface="Georgia" panose="02040502050405020303" pitchFamily="18" charset="0"/>
              </a:rPr>
              <a:t>The field of risk perception (psychometrics) has been driven by the question of</a:t>
            </a:r>
          </a:p>
          <a:p>
            <a:pPr lvl="1"/>
            <a:r>
              <a:rPr lang="en-US" sz="4400" b="1" dirty="0" smtClean="0">
                <a:latin typeface="Georgia" panose="02040502050405020303" pitchFamily="18" charset="0"/>
              </a:rPr>
              <a:t>why technical experts and non-experts v</a:t>
            </a:r>
            <a:r>
              <a:rPr lang="en-US" sz="4400" b="1" dirty="0" smtClean="0">
                <a:latin typeface="Georgia" panose="02040502050405020303" pitchFamily="18" charset="0"/>
              </a:rPr>
              <a:t>iew risks so</a:t>
            </a:r>
          </a:p>
          <a:p>
            <a:pPr lvl="1"/>
            <a:r>
              <a:rPr lang="en-US" sz="4400" b="1" dirty="0" smtClean="0">
                <a:latin typeface="Georgia" panose="02040502050405020303" pitchFamily="18" charset="0"/>
              </a:rPr>
              <a:t>differently</a:t>
            </a:r>
            <a:endParaRPr lang="en-US" sz="4400" b="1" dirty="0" smtClean="0">
              <a:latin typeface="Georgia" panose="02040502050405020303" pitchFamily="18" charset="0"/>
            </a:endParaRPr>
          </a:p>
          <a:p>
            <a:pPr lvl="1"/>
            <a:endParaRPr lang="en-US" sz="4400" b="1" dirty="0" smtClean="0"/>
          </a:p>
          <a:p>
            <a:endParaRPr lang="en-US" sz="4400" b="1" dirty="0" smtClean="0"/>
          </a:p>
          <a:p>
            <a:endParaRPr lang="en-US" sz="4400" b="1" dirty="0"/>
          </a:p>
          <a:p>
            <a:endParaRPr lang="en-US" sz="4400" b="1" dirty="0" smtClean="0"/>
          </a:p>
          <a:p>
            <a:endParaRPr lang="en-US" sz="4400" b="1" dirty="0"/>
          </a:p>
        </p:txBody>
      </p:sp>
    </p:spTree>
    <p:extLst>
      <p:ext uri="{BB962C8B-B14F-4D97-AF65-F5344CB8AC3E}">
        <p14:creationId xmlns:p14="http://schemas.microsoft.com/office/powerpoint/2010/main" val="212508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sprofile.uoregon.edu/sites/casprofile1.uoregon.edu/files/picture-1569.jpg"/>
          <p:cNvPicPr>
            <a:picLocks noChangeAspect="1" noChangeArrowheads="1"/>
          </p:cNvPicPr>
          <p:nvPr/>
        </p:nvPicPr>
        <p:blipFill rotWithShape="1">
          <a:blip r:embed="rId3">
            <a:extLst>
              <a:ext uri="{28A0092B-C50C-407E-A947-70E740481C1C}">
                <a14:useLocalDpi xmlns:a14="http://schemas.microsoft.com/office/drawing/2010/main" val="0"/>
              </a:ext>
            </a:extLst>
          </a:blip>
          <a:srcRect r="10499"/>
          <a:stretch/>
        </p:blipFill>
        <p:spPr bwMode="auto">
          <a:xfrm>
            <a:off x="457200" y="498764"/>
            <a:ext cx="2563091" cy="286376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000" y="3699779"/>
            <a:ext cx="3139001" cy="1246495"/>
          </a:xfrm>
          <a:prstGeom prst="rect">
            <a:avLst/>
          </a:prstGeom>
          <a:noFill/>
        </p:spPr>
        <p:txBody>
          <a:bodyPr wrap="none" rtlCol="0">
            <a:spAutoFit/>
          </a:bodyPr>
          <a:lstStyle/>
          <a:p>
            <a:r>
              <a:rPr lang="en-US" sz="2500" dirty="0" smtClean="0">
                <a:latin typeface="Georgia" panose="02040502050405020303" pitchFamily="18" charset="0"/>
              </a:rPr>
              <a:t>Paul </a:t>
            </a:r>
            <a:r>
              <a:rPr lang="en-US" sz="2500" dirty="0" err="1" smtClean="0">
                <a:latin typeface="Georgia" panose="02040502050405020303" pitchFamily="18" charset="0"/>
              </a:rPr>
              <a:t>Slovic</a:t>
            </a:r>
            <a:r>
              <a:rPr lang="en-US" sz="2500" dirty="0" smtClean="0">
                <a:latin typeface="Georgia" panose="02040502050405020303" pitchFamily="18" charset="0"/>
              </a:rPr>
              <a:t/>
            </a:r>
            <a:br>
              <a:rPr lang="en-US" sz="2500" dirty="0" smtClean="0">
                <a:latin typeface="Georgia" panose="02040502050405020303" pitchFamily="18" charset="0"/>
              </a:rPr>
            </a:br>
            <a:r>
              <a:rPr lang="en-US" sz="2500" dirty="0" smtClean="0">
                <a:latin typeface="Georgia" panose="02040502050405020303" pitchFamily="18" charset="0"/>
              </a:rPr>
              <a:t>Decision Research</a:t>
            </a:r>
            <a:br>
              <a:rPr lang="en-US" sz="2500" dirty="0" smtClean="0">
                <a:latin typeface="Georgia" panose="02040502050405020303" pitchFamily="18" charset="0"/>
              </a:rPr>
            </a:br>
            <a:r>
              <a:rPr lang="en-US" sz="2500" dirty="0" smtClean="0">
                <a:latin typeface="Georgia" panose="02040502050405020303" pitchFamily="18" charset="0"/>
              </a:rPr>
              <a:t>University of Oregon</a:t>
            </a:r>
            <a:endParaRPr lang="en-US" sz="2500" dirty="0">
              <a:latin typeface="Georgia" panose="02040502050405020303" pitchFamily="18" charset="0"/>
            </a:endParaRPr>
          </a:p>
        </p:txBody>
      </p:sp>
      <p:pic>
        <p:nvPicPr>
          <p:cNvPr id="1028" name="Picture 4" descr="https://www.cmu.edu/dietrich/sds/images/people_bio/Fischhoff_Baruch_188x220.jpg"/>
          <p:cNvPicPr>
            <a:picLocks noChangeAspect="1" noChangeArrowheads="1"/>
          </p:cNvPicPr>
          <p:nvPr/>
        </p:nvPicPr>
        <p:blipFill rotWithShape="1">
          <a:blip r:embed="rId4">
            <a:extLst>
              <a:ext uri="{28A0092B-C50C-407E-A947-70E740481C1C}">
                <a14:useLocalDpi xmlns:a14="http://schemas.microsoft.com/office/drawing/2010/main" val="0"/>
              </a:ext>
            </a:extLst>
          </a:blip>
          <a:srcRect b="6202"/>
          <a:stretch/>
        </p:blipFill>
        <p:spPr bwMode="auto">
          <a:xfrm>
            <a:off x="3289909" y="533400"/>
            <a:ext cx="2577491" cy="2829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429000" y="3692646"/>
            <a:ext cx="2605200" cy="1246495"/>
          </a:xfrm>
          <a:prstGeom prst="rect">
            <a:avLst/>
          </a:prstGeom>
          <a:noFill/>
        </p:spPr>
        <p:txBody>
          <a:bodyPr wrap="none" rtlCol="0">
            <a:spAutoFit/>
          </a:bodyPr>
          <a:lstStyle/>
          <a:p>
            <a:r>
              <a:rPr lang="en-US" sz="2500" dirty="0" smtClean="0">
                <a:latin typeface="Georgia" panose="02040502050405020303" pitchFamily="18" charset="0"/>
              </a:rPr>
              <a:t>Baruch </a:t>
            </a:r>
            <a:r>
              <a:rPr lang="en-US" sz="2500" dirty="0" err="1" smtClean="0">
                <a:latin typeface="Georgia" panose="02040502050405020303" pitchFamily="18" charset="0"/>
              </a:rPr>
              <a:t>Fischhoff</a:t>
            </a:r>
            <a:r>
              <a:rPr lang="en-US" sz="2500" dirty="0" smtClean="0">
                <a:latin typeface="Georgia" panose="02040502050405020303" pitchFamily="18" charset="0"/>
              </a:rPr>
              <a:t/>
            </a:r>
            <a:br>
              <a:rPr lang="en-US" sz="2500" dirty="0" smtClean="0">
                <a:latin typeface="Georgia" panose="02040502050405020303" pitchFamily="18" charset="0"/>
              </a:rPr>
            </a:br>
            <a:r>
              <a:rPr lang="en-US" sz="2500" dirty="0" smtClean="0">
                <a:latin typeface="Georgia" panose="02040502050405020303" pitchFamily="18" charset="0"/>
              </a:rPr>
              <a:t>Carnegie Mellon</a:t>
            </a:r>
          </a:p>
          <a:p>
            <a:endParaRPr lang="en-US" sz="2500" dirty="0">
              <a:latin typeface="Georgia" panose="02040502050405020303" pitchFamily="18" charset="0"/>
            </a:endParaRPr>
          </a:p>
        </p:txBody>
      </p:sp>
      <p:sp>
        <p:nvSpPr>
          <p:cNvPr id="7" name="TextBox 6"/>
          <p:cNvSpPr txBox="1"/>
          <p:nvPr/>
        </p:nvSpPr>
        <p:spPr>
          <a:xfrm>
            <a:off x="6211787" y="3692645"/>
            <a:ext cx="2743059" cy="1246495"/>
          </a:xfrm>
          <a:prstGeom prst="rect">
            <a:avLst/>
          </a:prstGeom>
          <a:noFill/>
        </p:spPr>
        <p:txBody>
          <a:bodyPr wrap="none" rtlCol="0">
            <a:spAutoFit/>
          </a:bodyPr>
          <a:lstStyle/>
          <a:p>
            <a:r>
              <a:rPr lang="en-US" sz="2500" dirty="0" smtClean="0">
                <a:latin typeface="Georgia" panose="02040502050405020303" pitchFamily="18" charset="0"/>
              </a:rPr>
              <a:t>Daniel </a:t>
            </a:r>
            <a:r>
              <a:rPr lang="en-US" sz="2500" dirty="0" err="1" smtClean="0">
                <a:latin typeface="Georgia" panose="02040502050405020303" pitchFamily="18" charset="0"/>
              </a:rPr>
              <a:t>Kahneman</a:t>
            </a:r>
            <a:r>
              <a:rPr lang="en-US" sz="2500" dirty="0" smtClean="0">
                <a:latin typeface="Georgia" panose="02040502050405020303" pitchFamily="18" charset="0"/>
              </a:rPr>
              <a:t/>
            </a:r>
            <a:br>
              <a:rPr lang="en-US" sz="2500" dirty="0" smtClean="0">
                <a:latin typeface="Georgia" panose="02040502050405020303" pitchFamily="18" charset="0"/>
              </a:rPr>
            </a:br>
            <a:r>
              <a:rPr lang="en-US" sz="2500" dirty="0" smtClean="0">
                <a:latin typeface="Georgia" panose="02040502050405020303" pitchFamily="18" charset="0"/>
              </a:rPr>
              <a:t>Princeton</a:t>
            </a:r>
          </a:p>
          <a:p>
            <a:endParaRPr lang="en-US" sz="2500" dirty="0">
              <a:latin typeface="Georgia" panose="02040502050405020303" pitchFamily="18" charset="0"/>
            </a:endParaRPr>
          </a:p>
        </p:txBody>
      </p:sp>
      <p:pic>
        <p:nvPicPr>
          <p:cNvPr id="1030" name="Picture 6" descr="Daniel KAHNEMAN.jpg"/>
          <p:cNvPicPr>
            <a:picLocks noChangeAspect="1" noChangeArrowheads="1"/>
          </p:cNvPicPr>
          <p:nvPr/>
        </p:nvPicPr>
        <p:blipFill rotWithShape="1">
          <a:blip r:embed="rId5">
            <a:extLst>
              <a:ext uri="{28A0092B-C50C-407E-A947-70E740481C1C}">
                <a14:useLocalDpi xmlns:a14="http://schemas.microsoft.com/office/drawing/2010/main" val="0"/>
              </a:ext>
            </a:extLst>
          </a:blip>
          <a:srcRect l="25745" t="1752" r="5694" b="34350"/>
          <a:stretch/>
        </p:blipFill>
        <p:spPr bwMode="auto">
          <a:xfrm>
            <a:off x="6187547" y="582996"/>
            <a:ext cx="2499253" cy="2779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758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61523"/>
            <a:ext cx="6477000" cy="5179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47800" y="5867400"/>
            <a:ext cx="7391400" cy="923330"/>
          </a:xfrm>
          <a:prstGeom prst="rect">
            <a:avLst/>
          </a:prstGeom>
        </p:spPr>
        <p:txBody>
          <a:bodyPr wrap="square">
            <a:spAutoFit/>
          </a:bodyPr>
          <a:lstStyle/>
          <a:p>
            <a:r>
              <a:rPr lang="en-US" dirty="0">
                <a:latin typeface="Georgia" panose="02040502050405020303" pitchFamily="18" charset="0"/>
              </a:rPr>
              <a:t>Van der Linden, S. (2015). The social-psychological determinants of climate change risk perceptions: Towards a comprehensive model. </a:t>
            </a:r>
            <a:r>
              <a:rPr lang="en-US" i="1" dirty="0">
                <a:latin typeface="Georgia" panose="02040502050405020303" pitchFamily="18" charset="0"/>
              </a:rPr>
              <a:t>Journal of Environmental Psychology</a:t>
            </a:r>
            <a:r>
              <a:rPr lang="en-US" dirty="0">
                <a:latin typeface="Georgia" panose="02040502050405020303" pitchFamily="18" charset="0"/>
              </a:rPr>
              <a:t>, </a:t>
            </a:r>
            <a:r>
              <a:rPr lang="en-US" i="1" dirty="0">
                <a:latin typeface="Georgia" panose="02040502050405020303" pitchFamily="18" charset="0"/>
              </a:rPr>
              <a:t>41</a:t>
            </a:r>
            <a:r>
              <a:rPr lang="en-US" dirty="0">
                <a:latin typeface="Georgia" panose="02040502050405020303" pitchFamily="18" charset="0"/>
              </a:rPr>
              <a:t>, 112–124. </a:t>
            </a:r>
            <a:r>
              <a:rPr lang="en-US" dirty="0" smtClean="0">
                <a:latin typeface="Georgia" panose="02040502050405020303" pitchFamily="18" charset="0"/>
              </a:rPr>
              <a:t> </a:t>
            </a:r>
            <a:endParaRPr lang="en-US" dirty="0">
              <a:effectLst/>
              <a:latin typeface="Georgia" panose="02040502050405020303" pitchFamily="18" charset="0"/>
            </a:endParaRPr>
          </a:p>
        </p:txBody>
      </p:sp>
      <p:sp>
        <p:nvSpPr>
          <p:cNvPr id="4" name="TextBox 3"/>
          <p:cNvSpPr txBox="1"/>
          <p:nvPr/>
        </p:nvSpPr>
        <p:spPr>
          <a:xfrm>
            <a:off x="0" y="0"/>
            <a:ext cx="9296400" cy="6863417"/>
          </a:xfrm>
          <a:prstGeom prst="rect">
            <a:avLst/>
          </a:prstGeom>
          <a:solidFill>
            <a:srgbClr val="404040">
              <a:alpha val="95000"/>
            </a:srgbClr>
          </a:solidFill>
        </p:spPr>
        <p:txBody>
          <a:bodyPr wrap="square" rtlCol="0">
            <a:spAutoFit/>
          </a:bodyPr>
          <a:lstStyle/>
          <a:p>
            <a:endParaRPr lang="en-US" sz="4400" b="1" dirty="0" smtClean="0"/>
          </a:p>
          <a:p>
            <a:pPr lvl="1"/>
            <a:endParaRPr lang="en-US" sz="4400" b="1" dirty="0" smtClean="0"/>
          </a:p>
          <a:p>
            <a:pPr lvl="1"/>
            <a:r>
              <a:rPr lang="en-US" sz="4400" b="1" dirty="0" smtClean="0">
                <a:latin typeface="Georgia" panose="02040502050405020303" pitchFamily="18" charset="0"/>
              </a:rPr>
              <a:t>These fields are heavily quantitative: modeling; experimental research</a:t>
            </a:r>
            <a:endParaRPr lang="en-US" sz="4400" b="1" dirty="0" smtClean="0">
              <a:latin typeface="Georgia" panose="02040502050405020303" pitchFamily="18" charset="0"/>
            </a:endParaRPr>
          </a:p>
          <a:p>
            <a:pPr lvl="1"/>
            <a:endParaRPr lang="en-US" sz="4400" b="1" dirty="0" smtClean="0"/>
          </a:p>
          <a:p>
            <a:endParaRPr lang="en-US" sz="4400" b="1" dirty="0" smtClean="0"/>
          </a:p>
          <a:p>
            <a:endParaRPr lang="en-US" sz="4400" b="1" dirty="0"/>
          </a:p>
          <a:p>
            <a:endParaRPr lang="en-US" sz="4400" b="1" dirty="0" smtClean="0"/>
          </a:p>
          <a:p>
            <a:endParaRPr lang="en-US" sz="4400" b="1" dirty="0"/>
          </a:p>
        </p:txBody>
      </p:sp>
    </p:spTree>
    <p:extLst>
      <p:ext uri="{BB962C8B-B14F-4D97-AF65-F5344CB8AC3E}">
        <p14:creationId xmlns:p14="http://schemas.microsoft.com/office/powerpoint/2010/main" val="290851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19400"/>
            <a:ext cx="8229600" cy="1143000"/>
          </a:xfrm>
        </p:spPr>
        <p:txBody>
          <a:bodyPr>
            <a:normAutofit fontScale="90000"/>
          </a:bodyPr>
          <a:lstStyle/>
          <a:p>
            <a:pPr lvl="1" algn="l"/>
            <a:r>
              <a:rPr lang="en-US" sz="4400" b="1" dirty="0" smtClean="0">
                <a:solidFill>
                  <a:schemeClr val="tx1"/>
                </a:solidFill>
                <a:latin typeface="Georgia" panose="02040502050405020303" pitchFamily="18" charset="0"/>
              </a:rPr>
              <a:t>Social science frequently follows government </a:t>
            </a:r>
            <a:br>
              <a:rPr lang="en-US" sz="4400" b="1" dirty="0" smtClean="0">
                <a:solidFill>
                  <a:schemeClr val="tx1"/>
                </a:solidFill>
                <a:latin typeface="Georgia" panose="02040502050405020303" pitchFamily="18" charset="0"/>
              </a:rPr>
            </a:br>
            <a:r>
              <a:rPr lang="en-US" sz="4400" b="1" dirty="0" smtClean="0">
                <a:solidFill>
                  <a:schemeClr val="tx1"/>
                </a:solidFill>
                <a:latin typeface="Georgia" panose="02040502050405020303" pitchFamily="18" charset="0"/>
              </a:rPr>
              <a:t>priorities: nanotechnology, </a:t>
            </a:r>
            <a:br>
              <a:rPr lang="en-US" sz="4400" b="1" dirty="0" smtClean="0">
                <a:solidFill>
                  <a:schemeClr val="tx1"/>
                </a:solidFill>
                <a:latin typeface="Georgia" panose="02040502050405020303" pitchFamily="18" charset="0"/>
              </a:rPr>
            </a:br>
            <a:r>
              <a:rPr lang="en-US" sz="4400" b="1" dirty="0" smtClean="0">
                <a:solidFill>
                  <a:schemeClr val="tx1"/>
                </a:solidFill>
                <a:latin typeface="Georgia" panose="02040502050405020303" pitchFamily="18" charset="0"/>
              </a:rPr>
              <a:t>disaster recovery (Hurricane Sandy), climate change</a:t>
            </a:r>
            <a:br>
              <a:rPr lang="en-US" sz="4400" b="1" dirty="0" smtClean="0">
                <a:solidFill>
                  <a:schemeClr val="tx1"/>
                </a:solidFill>
                <a:latin typeface="Georgia" panose="02040502050405020303" pitchFamily="18" charset="0"/>
              </a:rPr>
            </a:br>
            <a:r>
              <a:rPr lang="en-US" sz="4400" b="1" dirty="0">
                <a:solidFill>
                  <a:schemeClr val="tx1"/>
                </a:solidFill>
                <a:latin typeface="Georgia" panose="02040502050405020303" pitchFamily="18" charset="0"/>
              </a:rPr>
              <a:t/>
            </a:r>
            <a:br>
              <a:rPr lang="en-US" sz="4400" b="1" dirty="0">
                <a:solidFill>
                  <a:schemeClr val="tx1"/>
                </a:solidFill>
                <a:latin typeface="Georgia" panose="02040502050405020303" pitchFamily="18" charset="0"/>
              </a:rPr>
            </a:br>
            <a:r>
              <a:rPr lang="en-US" sz="4400" b="1" dirty="0" smtClean="0">
                <a:solidFill>
                  <a:schemeClr val="tx1"/>
                </a:solidFill>
                <a:latin typeface="Georgia" panose="02040502050405020303" pitchFamily="18" charset="0"/>
              </a:rPr>
              <a:t>… fisheries?</a:t>
            </a:r>
            <a:endParaRPr lang="en-US" dirty="0">
              <a:solidFill>
                <a:schemeClr val="tx1"/>
              </a:solidFill>
            </a:endParaRPr>
          </a:p>
        </p:txBody>
      </p:sp>
    </p:spTree>
    <p:extLst>
      <p:ext uri="{BB962C8B-B14F-4D97-AF65-F5344CB8AC3E}">
        <p14:creationId xmlns:p14="http://schemas.microsoft.com/office/powerpoint/2010/main" val="710212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0137" y="1066800"/>
            <a:ext cx="8229600" cy="5139869"/>
          </a:xfrm>
          <a:prstGeom prst="rect">
            <a:avLst/>
          </a:prstGeom>
        </p:spPr>
        <p:txBody>
          <a:bodyPr wrap="square">
            <a:spAutoFit/>
          </a:bodyPr>
          <a:lstStyle/>
          <a:p>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Goal</a:t>
            </a:r>
            <a:endParaRPr lang="en-US" sz="3200" dirty="0">
              <a:solidFill>
                <a:srgbClr val="FF0000"/>
              </a:solidFill>
              <a:effectLst>
                <a:outerShdw blurRad="38100" dist="38100" dir="2700000" algn="tl">
                  <a:srgbClr val="000000">
                    <a:alpha val="43137"/>
                  </a:srgbClr>
                </a:outerShdw>
              </a:effectLst>
              <a:latin typeface="Georgia" panose="02040502050405020303" pitchFamily="18" charset="0"/>
            </a:endParaRPr>
          </a:p>
          <a:p>
            <a:endParaRPr lang="en-US" sz="3200" dirty="0">
              <a:latin typeface="Georgia" panose="02040502050405020303" pitchFamily="18" charset="0"/>
            </a:endParaRPr>
          </a:p>
          <a:p>
            <a:r>
              <a:rPr lang="en-US" sz="3200" b="1" dirty="0" smtClean="0">
                <a:latin typeface="Georgia" panose="02040502050405020303" pitchFamily="18" charset="0"/>
              </a:rPr>
              <a:t>To </a:t>
            </a:r>
            <a:r>
              <a:rPr lang="en-US" sz="3200" b="1" dirty="0" smtClean="0">
                <a:latin typeface="Georgia" panose="02040502050405020303" pitchFamily="18" charset="0"/>
              </a:rPr>
              <a:t>communicate </a:t>
            </a:r>
            <a:r>
              <a:rPr lang="en-US" sz="3200" b="1" dirty="0" smtClean="0">
                <a:latin typeface="Georgia" panose="02040502050405020303" pitchFamily="18" charset="0"/>
              </a:rPr>
              <a:t>the information that people need to make </a:t>
            </a:r>
            <a:r>
              <a:rPr lang="en-US" sz="3200" b="1" dirty="0" smtClean="0">
                <a:latin typeface="Georgia" panose="02040502050405020303" pitchFamily="18" charset="0"/>
              </a:rPr>
              <a:t>choices.</a:t>
            </a:r>
            <a:endParaRPr lang="en-US" sz="3200" b="1" dirty="0" smtClean="0">
              <a:latin typeface="Georgia" panose="02040502050405020303" pitchFamily="18" charset="0"/>
            </a:endParaRPr>
          </a:p>
          <a:p>
            <a:endParaRPr lang="en-US" sz="3200" b="1" dirty="0" smtClean="0">
              <a:latin typeface="Georgia" panose="02040502050405020303" pitchFamily="18" charset="0"/>
            </a:endParaRPr>
          </a:p>
          <a:p>
            <a:endParaRPr lang="en-US" sz="3200" b="1" dirty="0">
              <a:latin typeface="Georgia" panose="02040502050405020303" pitchFamily="18" charset="0"/>
            </a:endParaRPr>
          </a:p>
          <a:p>
            <a:endParaRPr lang="en-US" sz="3200" dirty="0">
              <a:latin typeface="Georgia" panose="02040502050405020303" pitchFamily="18" charset="0"/>
            </a:endParaRPr>
          </a:p>
          <a:p>
            <a:r>
              <a:rPr lang="en-US" sz="2600" i="1" dirty="0" smtClean="0">
                <a:latin typeface="Georgia" panose="02040502050405020303" pitchFamily="18" charset="0"/>
              </a:rPr>
              <a:t>* Social science can be used to inform decisions about WHAT to </a:t>
            </a:r>
            <a:r>
              <a:rPr lang="en-US" sz="2600" i="1" dirty="0" smtClean="0">
                <a:latin typeface="Georgia" panose="02040502050405020303" pitchFamily="18" charset="0"/>
              </a:rPr>
              <a:t>communicate </a:t>
            </a:r>
            <a:r>
              <a:rPr lang="en-US" sz="2600" i="1" dirty="0" smtClean="0">
                <a:latin typeface="Georgia" panose="02040502050405020303" pitchFamily="18" charset="0"/>
              </a:rPr>
              <a:t>and </a:t>
            </a:r>
            <a:r>
              <a:rPr lang="en-US" sz="2600" i="1" dirty="0" smtClean="0">
                <a:latin typeface="Georgia" panose="02040502050405020303" pitchFamily="18" charset="0"/>
              </a:rPr>
              <a:t>HOW </a:t>
            </a:r>
            <a:r>
              <a:rPr lang="en-US" sz="2600" i="1" dirty="0" smtClean="0">
                <a:latin typeface="Georgia" panose="02040502050405020303" pitchFamily="18" charset="0"/>
              </a:rPr>
              <a:t>to communicate </a:t>
            </a:r>
            <a:r>
              <a:rPr lang="en-US" sz="2600" i="1" dirty="0" smtClean="0">
                <a:latin typeface="Georgia" panose="02040502050405020303" pitchFamily="18" charset="0"/>
              </a:rPr>
              <a:t>it.</a:t>
            </a:r>
            <a:endParaRPr lang="en-US" sz="2600" i="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Tree>
    <p:extLst>
      <p:ext uri="{BB962C8B-B14F-4D97-AF65-F5344CB8AC3E}">
        <p14:creationId xmlns:p14="http://schemas.microsoft.com/office/powerpoint/2010/main" val="2038500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eorgia" panose="02040502050405020303" pitchFamily="18" charset="0"/>
                <a:ea typeface="+mn-ea"/>
                <a:cs typeface="+mn-cs"/>
              </a:rPr>
              <a:t>People Can View Physical Reality </a:t>
            </a:r>
            <a:br>
              <a:rPr lang="en-US" sz="3200" b="1" dirty="0">
                <a:latin typeface="Georgia" panose="02040502050405020303" pitchFamily="18" charset="0"/>
                <a:ea typeface="+mn-ea"/>
                <a:cs typeface="+mn-cs"/>
              </a:rPr>
            </a:br>
            <a:r>
              <a:rPr lang="en-US" sz="3200" b="1" dirty="0">
                <a:latin typeface="Georgia" panose="02040502050405020303" pitchFamily="18" charset="0"/>
                <a:ea typeface="+mn-ea"/>
                <a:cs typeface="+mn-cs"/>
              </a:rPr>
              <a:t>Very </a:t>
            </a:r>
            <a:r>
              <a:rPr lang="en-US" sz="3200" b="1" dirty="0" smtClean="0">
                <a:latin typeface="Georgia" panose="02040502050405020303" pitchFamily="18" charset="0"/>
                <a:ea typeface="+mn-ea"/>
                <a:cs typeface="+mn-cs"/>
              </a:rPr>
              <a:t>Differently</a:t>
            </a:r>
            <a:endParaRPr lang="en-US" sz="3200" b="1" dirty="0">
              <a:latin typeface="Georgia" panose="02040502050405020303" pitchFamily="18" charset="0"/>
              <a:ea typeface="+mn-ea"/>
              <a:cs typeface="+mn-cs"/>
            </a:endParaRPr>
          </a:p>
        </p:txBody>
      </p:sp>
      <p:pic>
        <p:nvPicPr>
          <p:cNvPr id="3074" name="Picture 2" descr="http://data.en.yibada.com/data/images/full/21730/the-controversial-blue-black-or-white-gold-dress.jpg?w=6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37855"/>
            <a:ext cx="7562244"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7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599"/>
            <a:ext cx="8686800" cy="7602081"/>
          </a:xfrm>
          <a:prstGeom prst="rect">
            <a:avLst/>
          </a:prstGeom>
        </p:spPr>
        <p:txBody>
          <a:bodyPr wrap="square">
            <a:spAutoFit/>
          </a:bodyPr>
          <a:lstStyle/>
          <a:p>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Factors that influence </a:t>
            </a:r>
            <a:b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br>
            <a:r>
              <a:rPr lang="en-US" sz="3200" b="1" dirty="0" smtClean="0">
                <a:solidFill>
                  <a:srgbClr val="FF0000"/>
                </a:solidFill>
                <a:effectLst>
                  <a:outerShdw blurRad="38100" dist="38100" dir="2700000" algn="tl">
                    <a:srgbClr val="000000">
                      <a:alpha val="43137"/>
                    </a:srgbClr>
                  </a:outerShdw>
                </a:effectLst>
                <a:latin typeface="Georgia" panose="02040502050405020303" pitchFamily="18" charset="0"/>
              </a:rPr>
              <a:t>communication about uncertainty</a:t>
            </a:r>
            <a:endParaRPr lang="en-US" sz="3200" dirty="0">
              <a:solidFill>
                <a:srgbClr val="FF0000"/>
              </a:solidFill>
              <a:effectLst>
                <a:outerShdw blurRad="38100" dist="38100" dir="2700000" algn="tl">
                  <a:srgbClr val="000000">
                    <a:alpha val="43137"/>
                  </a:srgbClr>
                </a:outerShdw>
              </a:effectLst>
              <a:latin typeface="Georgia" panose="02040502050405020303" pitchFamily="18" charset="0"/>
            </a:endParaRPr>
          </a:p>
          <a:p>
            <a:r>
              <a:rPr lang="en-US" sz="2600" dirty="0" smtClean="0">
                <a:effectLst>
                  <a:outerShdw blurRad="38100" dist="38100" dir="2700000" algn="tl">
                    <a:srgbClr val="000000">
                      <a:alpha val="43137"/>
                    </a:srgbClr>
                  </a:outerShdw>
                </a:effectLst>
                <a:latin typeface="Georgia" panose="02040502050405020303" pitchFamily="18" charset="0"/>
              </a:rPr>
              <a:t/>
            </a:r>
            <a:br>
              <a:rPr lang="en-US" sz="2600" dirty="0" smtClean="0">
                <a:effectLst>
                  <a:outerShdw blurRad="38100" dist="38100" dir="2700000" algn="tl">
                    <a:srgbClr val="000000">
                      <a:alpha val="43137"/>
                    </a:srgbClr>
                  </a:outerShdw>
                </a:effectLst>
                <a:latin typeface="Georgia" panose="02040502050405020303" pitchFamily="18" charset="0"/>
              </a:rPr>
            </a:br>
            <a:r>
              <a:rPr lang="en-US" sz="3200" dirty="0" smtClean="0">
                <a:latin typeface="Georgia" panose="02040502050405020303" pitchFamily="18" charset="0"/>
              </a:rPr>
              <a:t>1) Social context (trust; values; what is at “risk”?)</a:t>
            </a:r>
            <a:br>
              <a:rPr lang="en-US" sz="3200" dirty="0" smtClean="0">
                <a:latin typeface="Georgia" panose="02040502050405020303" pitchFamily="18" charset="0"/>
              </a:rPr>
            </a:br>
            <a:endParaRPr lang="en-US" sz="3200" dirty="0" smtClean="0">
              <a:latin typeface="Georgia" panose="02040502050405020303" pitchFamily="18" charset="0"/>
            </a:endParaRPr>
          </a:p>
          <a:p>
            <a:r>
              <a:rPr lang="en-US" sz="3200" dirty="0" smtClean="0">
                <a:latin typeface="Georgia" panose="02040502050405020303" pitchFamily="18" charset="0"/>
              </a:rPr>
              <a:t>2) </a:t>
            </a:r>
            <a:r>
              <a:rPr lang="en-US" sz="3200" dirty="0" smtClean="0">
                <a:latin typeface="Georgia" panose="02040502050405020303" pitchFamily="18" charset="0"/>
              </a:rPr>
              <a:t>Type of decision being informed (what types of technical information about uncertainty are needed)</a:t>
            </a:r>
            <a:r>
              <a:rPr lang="en-US" sz="3200" dirty="0" smtClean="0">
                <a:latin typeface="Georgia" panose="02040502050405020303" pitchFamily="18" charset="0"/>
              </a:rPr>
              <a:t/>
            </a:r>
            <a:br>
              <a:rPr lang="en-US" sz="3200" dirty="0" smtClean="0">
                <a:latin typeface="Georgia" panose="02040502050405020303" pitchFamily="18" charset="0"/>
              </a:rPr>
            </a:br>
            <a:endParaRPr lang="en-US" sz="3200" dirty="0" smtClean="0">
              <a:latin typeface="Georgia" panose="02040502050405020303" pitchFamily="18" charset="0"/>
            </a:endParaRPr>
          </a:p>
          <a:p>
            <a:r>
              <a:rPr lang="en-US" sz="3200" dirty="0">
                <a:latin typeface="Georgia" panose="02040502050405020303" pitchFamily="18" charset="0"/>
              </a:rPr>
              <a:t>3</a:t>
            </a:r>
            <a:r>
              <a:rPr lang="en-US" sz="3200" dirty="0" smtClean="0">
                <a:latin typeface="Georgia" panose="02040502050405020303" pitchFamily="18" charset="0"/>
              </a:rPr>
              <a:t>) “Curse” of expert knowledge</a:t>
            </a:r>
            <a:br>
              <a:rPr lang="en-US" sz="3200" dirty="0" smtClean="0">
                <a:latin typeface="Georgia" panose="02040502050405020303" pitchFamily="18" charset="0"/>
              </a:rPr>
            </a:br>
            <a:endParaRPr lang="en-US" sz="3200" dirty="0" smtClean="0">
              <a:latin typeface="Georgia" panose="02040502050405020303" pitchFamily="18" charset="0"/>
            </a:endParaRPr>
          </a:p>
          <a:p>
            <a:r>
              <a:rPr lang="en-US" sz="3200" dirty="0">
                <a:latin typeface="Georgia" panose="02040502050405020303" pitchFamily="18" charset="0"/>
              </a:rPr>
              <a:t>4</a:t>
            </a:r>
            <a:r>
              <a:rPr lang="en-US" sz="3200" dirty="0" smtClean="0">
                <a:latin typeface="Georgia" panose="02040502050405020303" pitchFamily="18" charset="0"/>
              </a:rPr>
              <a:t>) Heuristics and biases (that we all have)</a:t>
            </a:r>
            <a:endParaRPr lang="en-US" sz="3200" dirty="0" smtClean="0">
              <a:latin typeface="Georgia" panose="02040502050405020303" pitchFamily="18" charset="0"/>
            </a:endParaRPr>
          </a:p>
          <a:p>
            <a:pPr marL="971550" lvl="1" indent="-514350">
              <a:buFont typeface="+mj-lt"/>
              <a:buAutoNum type="alphaLcParen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smtClean="0">
              <a:latin typeface="Georgia" panose="02040502050405020303" pitchFamily="18" charset="0"/>
            </a:endParaRPr>
          </a:p>
          <a:p>
            <a:pPr marL="457200" indent="-457200">
              <a:buFont typeface="Arial" panose="020B0604020202020204" pitchFamily="34" charset="0"/>
              <a:buChar char="•"/>
            </a:pPr>
            <a:endParaRPr lang="en-US" sz="2600" b="1" dirty="0">
              <a:latin typeface="Georgia" panose="02040502050405020303" pitchFamily="18" charset="0"/>
            </a:endParaRPr>
          </a:p>
        </p:txBody>
      </p:sp>
    </p:spTree>
    <p:extLst>
      <p:ext uri="{BB962C8B-B14F-4D97-AF65-F5344CB8AC3E}">
        <p14:creationId xmlns:p14="http://schemas.microsoft.com/office/powerpoint/2010/main" val="8747115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1655</TotalTime>
  <Words>857</Words>
  <Application>Microsoft Office PowerPoint</Application>
  <PresentationFormat>On-screen Show (4:3)</PresentationFormat>
  <Paragraphs>149</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Communicating Uncertainty</vt:lpstr>
      <vt:lpstr>What are the social science fields that study decision-making under conditions of uncertainty?</vt:lpstr>
      <vt:lpstr>PowerPoint Presentation</vt:lpstr>
      <vt:lpstr>PowerPoint Presentation</vt:lpstr>
      <vt:lpstr>PowerPoint Presentation</vt:lpstr>
      <vt:lpstr>Social science frequently follows government  priorities: nanotechnology,  disaster recovery (Hurricane Sandy), climate change  … fisheries?</vt:lpstr>
      <vt:lpstr>PowerPoint Presentation</vt:lpstr>
      <vt:lpstr>People Can View Physical Reality  Very Differently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People Can View Physical Reality  Very Differently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107</cp:revision>
  <dcterms:created xsi:type="dcterms:W3CDTF">2015-04-11T18:28:33Z</dcterms:created>
  <dcterms:modified xsi:type="dcterms:W3CDTF">2015-04-14T17:21:49Z</dcterms:modified>
</cp:coreProperties>
</file>